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8" r:id="rId2"/>
    <p:sldId id="259" r:id="rId3"/>
    <p:sldId id="260" r:id="rId4"/>
    <p:sldId id="261" r:id="rId5"/>
    <p:sldId id="262" r:id="rId6"/>
    <p:sldId id="263" r:id="rId7"/>
    <p:sldId id="264" r:id="rId8"/>
    <p:sldId id="265" r:id="rId9"/>
    <p:sldId id="298" r:id="rId10"/>
    <p:sldId id="300" r:id="rId11"/>
    <p:sldId id="301" r:id="rId12"/>
    <p:sldId id="299" r:id="rId13"/>
    <p:sldId id="302" r:id="rId14"/>
    <p:sldId id="303" r:id="rId15"/>
    <p:sldId id="304" r:id="rId16"/>
    <p:sldId id="305" r:id="rId17"/>
    <p:sldId id="306" r:id="rId18"/>
    <p:sldId id="307" r:id="rId19"/>
    <p:sldId id="308" r:id="rId20"/>
    <p:sldId id="309" r:id="rId21"/>
    <p:sldId id="310" r:id="rId22"/>
    <p:sldId id="311" r:id="rId23"/>
    <p:sldId id="312" r:id="rId24"/>
    <p:sldId id="313" r:id="rId25"/>
    <p:sldId id="314" r:id="rId26"/>
    <p:sldId id="315" r:id="rId27"/>
    <p:sldId id="316" r:id="rId28"/>
    <p:sldId id="317" r:id="rId29"/>
    <p:sldId id="318" r:id="rId30"/>
    <p:sldId id="319" r:id="rId31"/>
    <p:sldId id="320" r:id="rId32"/>
    <p:sldId id="321" r:id="rId33"/>
    <p:sldId id="322" r:id="rId34"/>
    <p:sldId id="323" r:id="rId35"/>
    <p:sldId id="324" r:id="rId36"/>
    <p:sldId id="325" r:id="rId37"/>
    <p:sldId id="326" r:id="rId38"/>
    <p:sldId id="327" r:id="rId39"/>
    <p:sldId id="328" r:id="rId40"/>
    <p:sldId id="329" r:id="rId41"/>
    <p:sldId id="330" r:id="rId42"/>
    <p:sldId id="331" r:id="rId43"/>
    <p:sldId id="332" r:id="rId44"/>
    <p:sldId id="295" r:id="rId45"/>
    <p:sldId id="296" r:id="rId46"/>
    <p:sldId id="297" r:id="rId47"/>
    <p:sldId id="333" r:id="rId4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3490" autoAdjust="0"/>
  </p:normalViewPr>
  <p:slideViewPr>
    <p:cSldViewPr snapToGrid="0">
      <p:cViewPr varScale="1">
        <p:scale>
          <a:sx n="65" d="100"/>
          <a:sy n="65" d="100"/>
        </p:scale>
        <p:origin x="696" y="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smtClean="0"/>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8/25/2024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8/25/2024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smtClean="0"/>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8/25/2024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smtClean="0"/>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8/25/2024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smtClean="0"/>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8/25/2024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smtClean="0"/>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8/25/2024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8/25/2024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8/25/2024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8/25/2024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8/25/2024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8/25/2024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8/25/2024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8/25/2024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8/25/2024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smtClean="0"/>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8/25/2024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8/25/2024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8/25/2024</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2" r:id="rId12"/>
    <p:sldLayoutId id="2147483663" r:id="rId13"/>
    <p:sldLayoutId id="2147483664" r:id="rId14"/>
    <p:sldLayoutId id="2147483658" r:id="rId15"/>
    <p:sldLayoutId id="2147483659"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7.xml"/><Relationship Id="rId5" Type="http://schemas.openxmlformats.org/officeDocument/2006/relationships/image" Target="../media/image49.png"/><Relationship Id="rId4" Type="http://schemas.openxmlformats.org/officeDocument/2006/relationships/image" Target="../media/image48.png"/></Relationships>
</file>

<file path=ppt/slides/_rels/slide3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050473" y="609600"/>
            <a:ext cx="4581236" cy="400110"/>
          </a:xfrm>
          <a:prstGeom prst="rect">
            <a:avLst/>
          </a:prstGeom>
          <a:noFill/>
        </p:spPr>
        <p:txBody>
          <a:bodyPr wrap="square" rtlCol="0">
            <a:spAutoFit/>
          </a:bodyPr>
          <a:lstStyle/>
          <a:p>
            <a:r>
              <a:rPr lang="en-US" sz="2000" dirty="0" smtClean="0">
                <a:latin typeface="Algerian" panose="04020705040A02060702" pitchFamily="82" charset="0"/>
              </a:rPr>
              <a:t>Welcome</a:t>
            </a:r>
            <a:endParaRPr lang="en-IN" sz="2000" dirty="0">
              <a:latin typeface="Algerian" panose="04020705040A02060702" pitchFamily="82" charset="0"/>
            </a:endParaRPr>
          </a:p>
        </p:txBody>
      </p:sp>
      <p:sp>
        <p:nvSpPr>
          <p:cNvPr id="3" name="TextBox 2"/>
          <p:cNvSpPr txBox="1"/>
          <p:nvPr/>
        </p:nvSpPr>
        <p:spPr>
          <a:xfrm>
            <a:off x="3491345" y="1293091"/>
            <a:ext cx="3325091" cy="400110"/>
          </a:xfrm>
          <a:prstGeom prst="rect">
            <a:avLst/>
          </a:prstGeom>
          <a:noFill/>
        </p:spPr>
        <p:txBody>
          <a:bodyPr wrap="square" rtlCol="0">
            <a:spAutoFit/>
          </a:bodyPr>
          <a:lstStyle/>
          <a:p>
            <a:r>
              <a:rPr lang="en-US" sz="2000" dirty="0" smtClean="0">
                <a:latin typeface="Algerian" panose="04020705040A02060702" pitchFamily="82" charset="0"/>
              </a:rPr>
              <a:t>To</a:t>
            </a:r>
            <a:endParaRPr lang="en-IN" sz="2000" dirty="0">
              <a:latin typeface="Algerian" panose="04020705040A02060702" pitchFamily="82" charset="0"/>
            </a:endParaRPr>
          </a:p>
        </p:txBody>
      </p:sp>
      <p:sp>
        <p:nvSpPr>
          <p:cNvPr id="4" name="TextBox 3"/>
          <p:cNvSpPr txBox="1"/>
          <p:nvPr/>
        </p:nvSpPr>
        <p:spPr>
          <a:xfrm>
            <a:off x="4267200" y="1967345"/>
            <a:ext cx="3676073" cy="400110"/>
          </a:xfrm>
          <a:prstGeom prst="rect">
            <a:avLst/>
          </a:prstGeom>
          <a:noFill/>
        </p:spPr>
        <p:txBody>
          <a:bodyPr wrap="square" rtlCol="0">
            <a:spAutoFit/>
          </a:bodyPr>
          <a:lstStyle/>
          <a:p>
            <a:r>
              <a:rPr lang="en-US" sz="2000" dirty="0" smtClean="0">
                <a:latin typeface="Algerian" panose="04020705040A02060702" pitchFamily="82" charset="0"/>
              </a:rPr>
              <a:t>Project - </a:t>
            </a:r>
            <a:r>
              <a:rPr lang="en-US" sz="2000" dirty="0" smtClean="0">
                <a:latin typeface="Algerian" panose="04020705040A02060702" pitchFamily="82" charset="0"/>
              </a:rPr>
              <a:t>6</a:t>
            </a:r>
            <a:endParaRPr lang="en-IN" sz="2000" dirty="0">
              <a:latin typeface="Algerian" panose="04020705040A02060702" pitchFamily="82" charset="0"/>
            </a:endParaRPr>
          </a:p>
        </p:txBody>
      </p:sp>
      <p:sp>
        <p:nvSpPr>
          <p:cNvPr id="5" name="TextBox 4"/>
          <p:cNvSpPr txBox="1"/>
          <p:nvPr/>
        </p:nvSpPr>
        <p:spPr>
          <a:xfrm>
            <a:off x="5514109" y="2650836"/>
            <a:ext cx="4257964" cy="1015663"/>
          </a:xfrm>
          <a:prstGeom prst="rect">
            <a:avLst/>
          </a:prstGeom>
          <a:noFill/>
        </p:spPr>
        <p:txBody>
          <a:bodyPr wrap="square" rtlCol="0">
            <a:spAutoFit/>
          </a:bodyPr>
          <a:lstStyle/>
          <a:p>
            <a:r>
              <a:rPr lang="en-US" sz="2000" dirty="0">
                <a:latin typeface="Algerian" panose="04020705040A02060702" pitchFamily="82" charset="0"/>
              </a:rPr>
              <a:t>Pharmaceutical Sales prediction across multiple stores</a:t>
            </a:r>
            <a:endParaRPr lang="en-IN" sz="2000" dirty="0">
              <a:latin typeface="Algerian" panose="04020705040A02060702" pitchFamily="82" charset="0"/>
            </a:endParaRPr>
          </a:p>
        </p:txBody>
      </p:sp>
      <p:sp>
        <p:nvSpPr>
          <p:cNvPr id="7" name="TextBox 6"/>
          <p:cNvSpPr txBox="1"/>
          <p:nvPr/>
        </p:nvSpPr>
        <p:spPr>
          <a:xfrm>
            <a:off x="6206836" y="3990109"/>
            <a:ext cx="3713019" cy="400110"/>
          </a:xfrm>
          <a:prstGeom prst="rect">
            <a:avLst/>
          </a:prstGeom>
          <a:noFill/>
        </p:spPr>
        <p:txBody>
          <a:bodyPr wrap="square" rtlCol="0">
            <a:spAutoFit/>
          </a:bodyPr>
          <a:lstStyle/>
          <a:p>
            <a:r>
              <a:rPr lang="en-US" sz="2000" dirty="0" smtClean="0">
                <a:latin typeface="Algerian" panose="04020705040A02060702" pitchFamily="82" charset="0"/>
              </a:rPr>
              <a:t>Name – </a:t>
            </a:r>
            <a:r>
              <a:rPr lang="en-US" sz="2000" dirty="0" err="1" smtClean="0">
                <a:latin typeface="Algerian" panose="04020705040A02060702" pitchFamily="82" charset="0"/>
              </a:rPr>
              <a:t>Mohd</a:t>
            </a:r>
            <a:r>
              <a:rPr lang="en-US" sz="2000" dirty="0" smtClean="0">
                <a:latin typeface="Algerian" panose="04020705040A02060702" pitchFamily="82" charset="0"/>
              </a:rPr>
              <a:t> </a:t>
            </a:r>
            <a:r>
              <a:rPr lang="en-US" sz="2000" dirty="0" err="1" smtClean="0">
                <a:latin typeface="Algerian" panose="04020705040A02060702" pitchFamily="82" charset="0"/>
              </a:rPr>
              <a:t>Jubair</a:t>
            </a:r>
            <a:r>
              <a:rPr lang="en-US" sz="2000" dirty="0" smtClean="0">
                <a:latin typeface="Algerian" panose="04020705040A02060702" pitchFamily="82" charset="0"/>
              </a:rPr>
              <a:t> Khan</a:t>
            </a:r>
            <a:endParaRPr lang="en-IN" sz="2000" dirty="0">
              <a:latin typeface="Algerian" panose="04020705040A02060702" pitchFamily="82" charset="0"/>
            </a:endParaRPr>
          </a:p>
        </p:txBody>
      </p:sp>
      <p:sp>
        <p:nvSpPr>
          <p:cNvPr id="8" name="TextBox 7"/>
          <p:cNvSpPr txBox="1"/>
          <p:nvPr/>
        </p:nvSpPr>
        <p:spPr>
          <a:xfrm>
            <a:off x="7379855" y="4793673"/>
            <a:ext cx="2974109" cy="400110"/>
          </a:xfrm>
          <a:prstGeom prst="rect">
            <a:avLst/>
          </a:prstGeom>
          <a:noFill/>
        </p:spPr>
        <p:txBody>
          <a:bodyPr wrap="square" rtlCol="0">
            <a:spAutoFit/>
          </a:bodyPr>
          <a:lstStyle/>
          <a:p>
            <a:r>
              <a:rPr lang="en-US" sz="2000" dirty="0" smtClean="0">
                <a:latin typeface="Algerian" panose="04020705040A02060702" pitchFamily="82" charset="0"/>
              </a:rPr>
              <a:t>Date – </a:t>
            </a:r>
            <a:r>
              <a:rPr lang="en-US" sz="2000" dirty="0" smtClean="0">
                <a:latin typeface="Algerian" panose="04020705040A02060702" pitchFamily="82" charset="0"/>
              </a:rPr>
              <a:t>30</a:t>
            </a:r>
            <a:r>
              <a:rPr lang="en-US" sz="2000" dirty="0" smtClean="0">
                <a:latin typeface="Algerian" panose="04020705040A02060702" pitchFamily="82" charset="0"/>
              </a:rPr>
              <a:t> </a:t>
            </a:r>
            <a:r>
              <a:rPr lang="en-US" sz="2000" dirty="0" smtClean="0">
                <a:latin typeface="Algerian" panose="04020705040A02060702" pitchFamily="82" charset="0"/>
              </a:rPr>
              <a:t>– </a:t>
            </a:r>
            <a:r>
              <a:rPr lang="en-US" sz="2000" dirty="0" smtClean="0">
                <a:latin typeface="Algerian" panose="04020705040A02060702" pitchFamily="82" charset="0"/>
              </a:rPr>
              <a:t>08 </a:t>
            </a:r>
            <a:r>
              <a:rPr lang="en-US" sz="2000" dirty="0" smtClean="0">
                <a:latin typeface="Algerian" panose="04020705040A02060702" pitchFamily="82" charset="0"/>
              </a:rPr>
              <a:t>- 2024</a:t>
            </a:r>
            <a:endParaRPr lang="en-IN" sz="2000" dirty="0">
              <a:latin typeface="Algerian" panose="04020705040A02060702" pitchFamily="82" charset="0"/>
            </a:endParaRPr>
          </a:p>
        </p:txBody>
      </p:sp>
    </p:spTree>
    <p:extLst>
      <p:ext uri="{BB962C8B-B14F-4D97-AF65-F5344CB8AC3E}">
        <p14:creationId xmlns:p14="http://schemas.microsoft.com/office/powerpoint/2010/main" val="23796628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992429" y="683393"/>
            <a:ext cx="9163251" cy="1477328"/>
          </a:xfrm>
          <a:prstGeom prst="rect">
            <a:avLst/>
          </a:prstGeom>
          <a:noFill/>
        </p:spPr>
        <p:txBody>
          <a:bodyPr wrap="square" rtlCol="0">
            <a:spAutoFit/>
          </a:bodyPr>
          <a:lstStyle/>
          <a:p>
            <a:r>
              <a:rPr lang="en-US" b="1" dirty="0"/>
              <a:t>Explanation:</a:t>
            </a:r>
          </a:p>
          <a:p>
            <a:r>
              <a:rPr lang="en-US" dirty="0" smtClean="0"/>
              <a:t>1. Huawei </a:t>
            </a:r>
            <a:r>
              <a:rPr lang="en-US" dirty="0"/>
              <a:t>B528S-23A is the most popular handset with 19,752 users.</a:t>
            </a:r>
          </a:p>
          <a:p>
            <a:r>
              <a:rPr lang="en-US" dirty="0" smtClean="0"/>
              <a:t>2. Apple </a:t>
            </a:r>
            <a:r>
              <a:rPr lang="en-US" dirty="0"/>
              <a:t>devices dominate the list with seven out of the top ten handsets.</a:t>
            </a:r>
          </a:p>
          <a:p>
            <a:r>
              <a:rPr lang="en-US" dirty="0" smtClean="0"/>
              <a:t>3. Samsung </a:t>
            </a:r>
            <a:r>
              <a:rPr lang="en-US" dirty="0"/>
              <a:t>Galaxy S8 (SM-G950F) is also popular with 4,520 users.</a:t>
            </a:r>
          </a:p>
          <a:p>
            <a:r>
              <a:rPr lang="en-US" dirty="0" smtClean="0"/>
              <a:t>4. The </a:t>
            </a:r>
            <a:r>
              <a:rPr lang="en-US" dirty="0"/>
              <a:t>presence of an undefined handset indicates a need for data cleaning.</a:t>
            </a:r>
          </a:p>
        </p:txBody>
      </p:sp>
      <p:sp>
        <p:nvSpPr>
          <p:cNvPr id="3" name="TextBox 2"/>
          <p:cNvSpPr txBox="1"/>
          <p:nvPr/>
        </p:nvSpPr>
        <p:spPr>
          <a:xfrm>
            <a:off x="1992429" y="2637323"/>
            <a:ext cx="8537609" cy="3139321"/>
          </a:xfrm>
          <a:prstGeom prst="rect">
            <a:avLst/>
          </a:prstGeom>
          <a:noFill/>
        </p:spPr>
        <p:txBody>
          <a:bodyPr wrap="square" rtlCol="0">
            <a:spAutoFit/>
          </a:bodyPr>
          <a:lstStyle/>
          <a:p>
            <a:r>
              <a:rPr lang="en-US" b="1" dirty="0"/>
              <a:t>Recommendations:</a:t>
            </a:r>
          </a:p>
          <a:p>
            <a:r>
              <a:rPr lang="en-US" dirty="0" smtClean="0"/>
              <a:t>1. Targeted </a:t>
            </a:r>
            <a:r>
              <a:rPr lang="en-US" dirty="0"/>
              <a:t>Marketing for Apple: Focus on upgrade promotions for users with older iPhone models. Highlight the features of newer iPhone models to encourage upgrades.</a:t>
            </a:r>
          </a:p>
          <a:p>
            <a:r>
              <a:rPr lang="en-US" dirty="0" smtClean="0"/>
              <a:t>2. Competitive </a:t>
            </a:r>
            <a:r>
              <a:rPr lang="en-US" dirty="0"/>
              <a:t>Strategies for Samsung: Promote the latest Samsung models, highlighting their advanced features. Implement loyalty programs for existing Samsung users.</a:t>
            </a:r>
          </a:p>
          <a:p>
            <a:r>
              <a:rPr lang="en-US" dirty="0" smtClean="0"/>
              <a:t>3. Expansion </a:t>
            </a:r>
            <a:r>
              <a:rPr lang="en-US" dirty="0"/>
              <a:t>Strategies for Huawei: Promote other Huawei models and introduce new devices targeting the same user base. Address the undefined handsets to convert those users into identifiable handsets for better analysis.</a:t>
            </a:r>
          </a:p>
        </p:txBody>
      </p:sp>
    </p:spTree>
    <p:extLst>
      <p:ext uri="{BB962C8B-B14F-4D97-AF65-F5344CB8AC3E}">
        <p14:creationId xmlns:p14="http://schemas.microsoft.com/office/powerpoint/2010/main" val="27694950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876926" y="750771"/>
            <a:ext cx="5746282" cy="646331"/>
          </a:xfrm>
          <a:prstGeom prst="rect">
            <a:avLst/>
          </a:prstGeom>
          <a:noFill/>
        </p:spPr>
        <p:txBody>
          <a:bodyPr wrap="square" rtlCol="0">
            <a:spAutoFit/>
          </a:bodyPr>
          <a:lstStyle/>
          <a:p>
            <a:r>
              <a:rPr lang="en-US" b="1" dirty="0"/>
              <a:t>2. Identify the top 3 handset manufacturers:</a:t>
            </a:r>
          </a:p>
          <a:p>
            <a:endParaRPr lang="en-IN" dirty="0"/>
          </a:p>
        </p:txBody>
      </p:sp>
      <p:pic>
        <p:nvPicPr>
          <p:cNvPr id="3" name="Picture 2"/>
          <p:cNvPicPr>
            <a:picLocks noChangeAspect="1"/>
          </p:cNvPicPr>
          <p:nvPr/>
        </p:nvPicPr>
        <p:blipFill>
          <a:blip r:embed="rId2"/>
          <a:stretch>
            <a:fillRect/>
          </a:stretch>
        </p:blipFill>
        <p:spPr>
          <a:xfrm>
            <a:off x="166115" y="1472648"/>
            <a:ext cx="4896773" cy="5385352"/>
          </a:xfrm>
          <a:prstGeom prst="rect">
            <a:avLst/>
          </a:prstGeom>
        </p:spPr>
      </p:pic>
      <p:pic>
        <p:nvPicPr>
          <p:cNvPr id="4" name="Picture 3"/>
          <p:cNvPicPr>
            <a:picLocks noChangeAspect="1"/>
          </p:cNvPicPr>
          <p:nvPr/>
        </p:nvPicPr>
        <p:blipFill>
          <a:blip r:embed="rId3"/>
          <a:stretch>
            <a:fillRect/>
          </a:stretch>
        </p:blipFill>
        <p:spPr>
          <a:xfrm>
            <a:off x="5062888" y="1472648"/>
            <a:ext cx="7129112" cy="5385352"/>
          </a:xfrm>
          <a:prstGeom prst="rect">
            <a:avLst/>
          </a:prstGeom>
        </p:spPr>
      </p:pic>
    </p:spTree>
    <p:extLst>
      <p:ext uri="{BB962C8B-B14F-4D97-AF65-F5344CB8AC3E}">
        <p14:creationId xmlns:p14="http://schemas.microsoft.com/office/powerpoint/2010/main" val="1278216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347537" y="0"/>
            <a:ext cx="8980369" cy="1754326"/>
          </a:xfrm>
          <a:prstGeom prst="rect">
            <a:avLst/>
          </a:prstGeom>
          <a:noFill/>
        </p:spPr>
        <p:txBody>
          <a:bodyPr wrap="square" rtlCol="0">
            <a:spAutoFit/>
          </a:bodyPr>
          <a:lstStyle/>
          <a:p>
            <a:r>
              <a:rPr lang="en-US" b="1" dirty="0"/>
              <a:t>Detailed Interpretation:</a:t>
            </a:r>
          </a:p>
          <a:p>
            <a:r>
              <a:rPr lang="en-US" dirty="0"/>
              <a:t>Top 3 Handset Manufacturers:</a:t>
            </a:r>
          </a:p>
          <a:p>
            <a:r>
              <a:rPr lang="en-US" dirty="0" smtClean="0"/>
              <a:t>1. Apple</a:t>
            </a:r>
            <a:r>
              <a:rPr lang="en-US" dirty="0"/>
              <a:t>: 59,565 users</a:t>
            </a:r>
          </a:p>
          <a:p>
            <a:r>
              <a:rPr lang="en-US" dirty="0" smtClean="0"/>
              <a:t>2. Samsung</a:t>
            </a:r>
            <a:r>
              <a:rPr lang="en-US" dirty="0"/>
              <a:t>: 40,839 users</a:t>
            </a:r>
          </a:p>
          <a:p>
            <a:r>
              <a:rPr lang="en-US" dirty="0" smtClean="0"/>
              <a:t>3. Huawei</a:t>
            </a:r>
            <a:r>
              <a:rPr lang="en-US" dirty="0"/>
              <a:t>: 34,423 users</a:t>
            </a:r>
          </a:p>
          <a:p>
            <a:endParaRPr lang="en-IN" dirty="0"/>
          </a:p>
        </p:txBody>
      </p:sp>
      <p:sp>
        <p:nvSpPr>
          <p:cNvPr id="3" name="TextBox 2"/>
          <p:cNvSpPr txBox="1"/>
          <p:nvPr/>
        </p:nvSpPr>
        <p:spPr>
          <a:xfrm>
            <a:off x="1347537" y="1480538"/>
            <a:ext cx="10656771" cy="2308324"/>
          </a:xfrm>
          <a:prstGeom prst="rect">
            <a:avLst/>
          </a:prstGeom>
          <a:noFill/>
        </p:spPr>
        <p:txBody>
          <a:bodyPr wrap="square" rtlCol="0">
            <a:spAutoFit/>
          </a:bodyPr>
          <a:lstStyle/>
          <a:p>
            <a:r>
              <a:rPr lang="en-US" dirty="0"/>
              <a:t>** </a:t>
            </a:r>
            <a:r>
              <a:rPr lang="en-US" b="1" dirty="0"/>
              <a:t>Sample Interpretation:</a:t>
            </a:r>
          </a:p>
          <a:p>
            <a:r>
              <a:rPr lang="en-US" dirty="0"/>
              <a:t>From the analysis, we observe that the most popular handsets are predominantly from Apple, Samsung, and Huawei. The top 3 manufacturers account for a significant portion of the market share</a:t>
            </a:r>
            <a:r>
              <a:rPr lang="en-US" dirty="0" smtClean="0"/>
              <a:t>:</a:t>
            </a:r>
            <a:endParaRPr lang="en-US" dirty="0"/>
          </a:p>
          <a:p>
            <a:pPr marL="342900" indent="-342900">
              <a:buAutoNum type="arabicPeriod"/>
            </a:pPr>
            <a:r>
              <a:rPr lang="en-US" dirty="0" smtClean="0"/>
              <a:t>Apple </a:t>
            </a:r>
            <a:r>
              <a:rPr lang="en-US" dirty="0"/>
              <a:t>leads with 42.3% of the user base among the top </a:t>
            </a:r>
            <a:r>
              <a:rPr lang="en-US" dirty="0" smtClean="0"/>
              <a:t>3 manufacturers.</a:t>
            </a:r>
            <a:endParaRPr lang="en-US" dirty="0"/>
          </a:p>
          <a:p>
            <a:r>
              <a:rPr lang="en-US" dirty="0" smtClean="0"/>
              <a:t>2. Samsung </a:t>
            </a:r>
            <a:r>
              <a:rPr lang="en-US" dirty="0"/>
              <a:t>follows with 29.0</a:t>
            </a:r>
            <a:r>
              <a:rPr lang="en-US" dirty="0" smtClean="0"/>
              <a:t>%.</a:t>
            </a:r>
            <a:endParaRPr lang="en-US" dirty="0"/>
          </a:p>
          <a:p>
            <a:r>
              <a:rPr lang="en-US" dirty="0" smtClean="0"/>
              <a:t>3. Huawei </a:t>
            </a:r>
            <a:r>
              <a:rPr lang="en-US" dirty="0"/>
              <a:t>holds 24.5%.</a:t>
            </a:r>
          </a:p>
          <a:p>
            <a:endParaRPr lang="en-IN" dirty="0"/>
          </a:p>
        </p:txBody>
      </p:sp>
      <p:sp>
        <p:nvSpPr>
          <p:cNvPr id="4" name="TextBox 3"/>
          <p:cNvSpPr txBox="1"/>
          <p:nvPr/>
        </p:nvSpPr>
        <p:spPr>
          <a:xfrm>
            <a:off x="1347537" y="3624873"/>
            <a:ext cx="10844463" cy="3139321"/>
          </a:xfrm>
          <a:prstGeom prst="rect">
            <a:avLst/>
          </a:prstGeom>
          <a:noFill/>
        </p:spPr>
        <p:txBody>
          <a:bodyPr wrap="square" rtlCol="0">
            <a:spAutoFit/>
          </a:bodyPr>
          <a:lstStyle/>
          <a:p>
            <a:r>
              <a:rPr lang="en-US" b="1" dirty="0"/>
              <a:t>Recommendations:</a:t>
            </a:r>
          </a:p>
          <a:p>
            <a:r>
              <a:rPr lang="en-US" b="1" dirty="0" smtClean="0"/>
              <a:t>1.For Apple: </a:t>
            </a:r>
            <a:r>
              <a:rPr lang="en-US" dirty="0" smtClean="0"/>
              <a:t>Focus </a:t>
            </a:r>
            <a:r>
              <a:rPr lang="en-US" dirty="0"/>
              <a:t>on Top Models: Apple's top handsets should be highlighted in marketing campaigns. Emphasize their unique features and benefits to maintain and grow their user base. Loyalty Programs: Introduce loyalty programs and trade-in options to retain existing customers and attract new ones.</a:t>
            </a:r>
          </a:p>
          <a:p>
            <a:r>
              <a:rPr lang="en-US" b="1" dirty="0" smtClean="0"/>
              <a:t>2.For Samsung: </a:t>
            </a:r>
            <a:r>
              <a:rPr lang="en-US" dirty="0" smtClean="0"/>
              <a:t>Innovative </a:t>
            </a:r>
            <a:r>
              <a:rPr lang="en-US" dirty="0"/>
              <a:t>Features: Highlight innovative features in Samsung's top models to differentiate them from competitors. Promotional Offers: Consider promotional offers and bundles to attract customers who might be considering switching from other brands.</a:t>
            </a:r>
          </a:p>
          <a:p>
            <a:r>
              <a:rPr lang="en-US" b="1" dirty="0" smtClean="0"/>
              <a:t>3.For Huawei: </a:t>
            </a:r>
            <a:r>
              <a:rPr lang="en-US" dirty="0" smtClean="0"/>
              <a:t>Market </a:t>
            </a:r>
            <a:r>
              <a:rPr lang="en-US" dirty="0"/>
              <a:t>Penetration: Increase market penetration by targeting regions or demographics where Huawei is less dominant. Customer Support: Strengthen customer support and service options to enhance customer satisfaction and loyalty.</a:t>
            </a:r>
          </a:p>
        </p:txBody>
      </p:sp>
    </p:spTree>
    <p:extLst>
      <p:ext uri="{BB962C8B-B14F-4D97-AF65-F5344CB8AC3E}">
        <p14:creationId xmlns:p14="http://schemas.microsoft.com/office/powerpoint/2010/main" val="24088198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80673" y="587141"/>
            <a:ext cx="7218947" cy="646331"/>
          </a:xfrm>
          <a:prstGeom prst="rect">
            <a:avLst/>
          </a:prstGeom>
          <a:noFill/>
        </p:spPr>
        <p:txBody>
          <a:bodyPr wrap="square" rtlCol="0">
            <a:spAutoFit/>
          </a:bodyPr>
          <a:lstStyle/>
          <a:p>
            <a:r>
              <a:rPr lang="en-US" b="1" dirty="0"/>
              <a:t>3. Identify the top 5 handsets per top 3 handset manufacturer:</a:t>
            </a:r>
          </a:p>
          <a:p>
            <a:endParaRPr lang="en-IN" dirty="0"/>
          </a:p>
        </p:txBody>
      </p:sp>
      <p:pic>
        <p:nvPicPr>
          <p:cNvPr id="3" name="Picture 2"/>
          <p:cNvPicPr>
            <a:picLocks noChangeAspect="1"/>
          </p:cNvPicPr>
          <p:nvPr/>
        </p:nvPicPr>
        <p:blipFill>
          <a:blip r:embed="rId2"/>
          <a:stretch>
            <a:fillRect/>
          </a:stretch>
        </p:blipFill>
        <p:spPr>
          <a:xfrm>
            <a:off x="1780673" y="1157391"/>
            <a:ext cx="9538636" cy="1828894"/>
          </a:xfrm>
          <a:prstGeom prst="rect">
            <a:avLst/>
          </a:prstGeom>
        </p:spPr>
      </p:pic>
      <p:pic>
        <p:nvPicPr>
          <p:cNvPr id="4" name="Picture 3"/>
          <p:cNvPicPr>
            <a:picLocks noChangeAspect="1"/>
          </p:cNvPicPr>
          <p:nvPr/>
        </p:nvPicPr>
        <p:blipFill>
          <a:blip r:embed="rId3"/>
          <a:stretch>
            <a:fillRect/>
          </a:stretch>
        </p:blipFill>
        <p:spPr>
          <a:xfrm>
            <a:off x="1780673" y="3074550"/>
            <a:ext cx="9538636" cy="787440"/>
          </a:xfrm>
          <a:prstGeom prst="rect">
            <a:avLst/>
          </a:prstGeom>
        </p:spPr>
      </p:pic>
      <p:pic>
        <p:nvPicPr>
          <p:cNvPr id="5" name="Picture 4"/>
          <p:cNvPicPr>
            <a:picLocks noChangeAspect="1"/>
          </p:cNvPicPr>
          <p:nvPr/>
        </p:nvPicPr>
        <p:blipFill>
          <a:blip r:embed="rId4"/>
          <a:stretch>
            <a:fillRect/>
          </a:stretch>
        </p:blipFill>
        <p:spPr>
          <a:xfrm>
            <a:off x="109209" y="3950255"/>
            <a:ext cx="4311872" cy="2907745"/>
          </a:xfrm>
          <a:prstGeom prst="rect">
            <a:avLst/>
          </a:prstGeom>
        </p:spPr>
      </p:pic>
      <p:pic>
        <p:nvPicPr>
          <p:cNvPr id="6" name="Picture 5"/>
          <p:cNvPicPr>
            <a:picLocks noChangeAspect="1"/>
          </p:cNvPicPr>
          <p:nvPr/>
        </p:nvPicPr>
        <p:blipFill>
          <a:blip r:embed="rId5"/>
          <a:stretch>
            <a:fillRect/>
          </a:stretch>
        </p:blipFill>
        <p:spPr>
          <a:xfrm>
            <a:off x="4421081" y="3950255"/>
            <a:ext cx="3831020" cy="2907745"/>
          </a:xfrm>
          <a:prstGeom prst="rect">
            <a:avLst/>
          </a:prstGeom>
        </p:spPr>
      </p:pic>
      <p:pic>
        <p:nvPicPr>
          <p:cNvPr id="7" name="Picture 6"/>
          <p:cNvPicPr>
            <a:picLocks noChangeAspect="1"/>
          </p:cNvPicPr>
          <p:nvPr/>
        </p:nvPicPr>
        <p:blipFill>
          <a:blip r:embed="rId6"/>
          <a:stretch>
            <a:fillRect/>
          </a:stretch>
        </p:blipFill>
        <p:spPr>
          <a:xfrm>
            <a:off x="8252101" y="3950255"/>
            <a:ext cx="3721726" cy="2907744"/>
          </a:xfrm>
          <a:prstGeom prst="rect">
            <a:avLst/>
          </a:prstGeom>
        </p:spPr>
      </p:pic>
    </p:spTree>
    <p:extLst>
      <p:ext uri="{BB962C8B-B14F-4D97-AF65-F5344CB8AC3E}">
        <p14:creationId xmlns:p14="http://schemas.microsoft.com/office/powerpoint/2010/main" val="41150555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2292" y="1224938"/>
            <a:ext cx="5471860" cy="5633062"/>
          </a:xfrm>
          <a:prstGeom prst="rect">
            <a:avLst/>
          </a:prstGeom>
        </p:spPr>
      </p:pic>
      <p:pic>
        <p:nvPicPr>
          <p:cNvPr id="3" name="Picture 2"/>
          <p:cNvPicPr>
            <a:picLocks noChangeAspect="1"/>
          </p:cNvPicPr>
          <p:nvPr/>
        </p:nvPicPr>
        <p:blipFill>
          <a:blip r:embed="rId3"/>
          <a:stretch>
            <a:fillRect/>
          </a:stretch>
        </p:blipFill>
        <p:spPr>
          <a:xfrm>
            <a:off x="5544152" y="1224937"/>
            <a:ext cx="6189044" cy="5560873"/>
          </a:xfrm>
          <a:prstGeom prst="rect">
            <a:avLst/>
          </a:prstGeom>
        </p:spPr>
      </p:pic>
    </p:spTree>
    <p:extLst>
      <p:ext uri="{BB962C8B-B14F-4D97-AF65-F5344CB8AC3E}">
        <p14:creationId xmlns:p14="http://schemas.microsoft.com/office/powerpoint/2010/main" val="14506566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780719" y="0"/>
            <a:ext cx="10010228" cy="3696101"/>
          </a:xfrm>
          <a:prstGeom prst="rect">
            <a:avLst/>
          </a:prstGeom>
        </p:spPr>
      </p:pic>
      <p:sp>
        <p:nvSpPr>
          <p:cNvPr id="3" name="TextBox 2"/>
          <p:cNvSpPr txBox="1"/>
          <p:nvPr/>
        </p:nvSpPr>
        <p:spPr>
          <a:xfrm>
            <a:off x="1780719" y="3965608"/>
            <a:ext cx="9220957" cy="646331"/>
          </a:xfrm>
          <a:prstGeom prst="rect">
            <a:avLst/>
          </a:prstGeom>
          <a:noFill/>
        </p:spPr>
        <p:txBody>
          <a:bodyPr wrap="square" rtlCol="0">
            <a:spAutoFit/>
          </a:bodyPr>
          <a:lstStyle/>
          <a:p>
            <a:r>
              <a:rPr lang="en-US" b="1" dirty="0"/>
              <a:t>Summing the data usage for each application</a:t>
            </a:r>
          </a:p>
          <a:p>
            <a:endParaRPr lang="en-IN" dirty="0"/>
          </a:p>
        </p:txBody>
      </p:sp>
      <p:pic>
        <p:nvPicPr>
          <p:cNvPr id="4" name="Picture 3"/>
          <p:cNvPicPr>
            <a:picLocks noChangeAspect="1"/>
          </p:cNvPicPr>
          <p:nvPr/>
        </p:nvPicPr>
        <p:blipFill>
          <a:blip r:embed="rId3"/>
          <a:stretch>
            <a:fillRect/>
          </a:stretch>
        </p:blipFill>
        <p:spPr>
          <a:xfrm>
            <a:off x="1780719" y="4288773"/>
            <a:ext cx="9933226" cy="2502029"/>
          </a:xfrm>
          <a:prstGeom prst="rect">
            <a:avLst/>
          </a:prstGeom>
        </p:spPr>
      </p:pic>
    </p:spTree>
    <p:extLst>
      <p:ext uri="{BB962C8B-B14F-4D97-AF65-F5344CB8AC3E}">
        <p14:creationId xmlns:p14="http://schemas.microsoft.com/office/powerpoint/2010/main" val="11757670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95437" y="1229857"/>
            <a:ext cx="5416091" cy="5527078"/>
          </a:xfrm>
          <a:prstGeom prst="rect">
            <a:avLst/>
          </a:prstGeom>
        </p:spPr>
      </p:pic>
      <p:pic>
        <p:nvPicPr>
          <p:cNvPr id="3" name="Picture 2"/>
          <p:cNvPicPr>
            <a:picLocks noChangeAspect="1"/>
          </p:cNvPicPr>
          <p:nvPr/>
        </p:nvPicPr>
        <p:blipFill>
          <a:blip r:embed="rId3"/>
          <a:stretch>
            <a:fillRect/>
          </a:stretch>
        </p:blipFill>
        <p:spPr>
          <a:xfrm>
            <a:off x="5611528" y="1229857"/>
            <a:ext cx="6686894" cy="5527078"/>
          </a:xfrm>
          <a:prstGeom prst="rect">
            <a:avLst/>
          </a:prstGeom>
        </p:spPr>
      </p:pic>
    </p:spTree>
    <p:extLst>
      <p:ext uri="{BB962C8B-B14F-4D97-AF65-F5344CB8AC3E}">
        <p14:creationId xmlns:p14="http://schemas.microsoft.com/office/powerpoint/2010/main" val="37823973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671947" y="435813"/>
            <a:ext cx="9502984" cy="2502029"/>
          </a:xfrm>
          <a:prstGeom prst="rect">
            <a:avLst/>
          </a:prstGeom>
        </p:spPr>
      </p:pic>
      <p:pic>
        <p:nvPicPr>
          <p:cNvPr id="3" name="Picture 2"/>
          <p:cNvPicPr>
            <a:picLocks noChangeAspect="1"/>
          </p:cNvPicPr>
          <p:nvPr/>
        </p:nvPicPr>
        <p:blipFill>
          <a:blip r:embed="rId3"/>
          <a:stretch>
            <a:fillRect/>
          </a:stretch>
        </p:blipFill>
        <p:spPr>
          <a:xfrm>
            <a:off x="1671947" y="2937842"/>
            <a:ext cx="9502984" cy="3751716"/>
          </a:xfrm>
          <a:prstGeom prst="rect">
            <a:avLst/>
          </a:prstGeom>
        </p:spPr>
      </p:pic>
    </p:spTree>
    <p:extLst>
      <p:ext uri="{BB962C8B-B14F-4D97-AF65-F5344CB8AC3E}">
        <p14:creationId xmlns:p14="http://schemas.microsoft.com/office/powerpoint/2010/main" val="19606925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671500" y="474215"/>
            <a:ext cx="9801813" cy="2482978"/>
          </a:xfrm>
          <a:prstGeom prst="rect">
            <a:avLst/>
          </a:prstGeom>
        </p:spPr>
      </p:pic>
      <p:pic>
        <p:nvPicPr>
          <p:cNvPr id="3" name="Picture 2"/>
          <p:cNvPicPr>
            <a:picLocks noChangeAspect="1"/>
          </p:cNvPicPr>
          <p:nvPr/>
        </p:nvPicPr>
        <p:blipFill>
          <a:blip r:embed="rId3"/>
          <a:stretch>
            <a:fillRect/>
          </a:stretch>
        </p:blipFill>
        <p:spPr>
          <a:xfrm>
            <a:off x="1671499" y="2957193"/>
            <a:ext cx="9801813" cy="3751615"/>
          </a:xfrm>
          <a:prstGeom prst="rect">
            <a:avLst/>
          </a:prstGeom>
        </p:spPr>
      </p:pic>
    </p:spTree>
    <p:extLst>
      <p:ext uri="{BB962C8B-B14F-4D97-AF65-F5344CB8AC3E}">
        <p14:creationId xmlns:p14="http://schemas.microsoft.com/office/powerpoint/2010/main" val="22543417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768481" y="390926"/>
            <a:ext cx="8934812" cy="1861386"/>
          </a:xfrm>
          <a:prstGeom prst="rect">
            <a:avLst/>
          </a:prstGeom>
        </p:spPr>
      </p:pic>
      <p:pic>
        <p:nvPicPr>
          <p:cNvPr id="3" name="Picture 2"/>
          <p:cNvPicPr>
            <a:picLocks noChangeAspect="1"/>
          </p:cNvPicPr>
          <p:nvPr/>
        </p:nvPicPr>
        <p:blipFill>
          <a:blip r:embed="rId3"/>
          <a:stretch>
            <a:fillRect/>
          </a:stretch>
        </p:blipFill>
        <p:spPr>
          <a:xfrm>
            <a:off x="1768481" y="2252312"/>
            <a:ext cx="8934812" cy="4389120"/>
          </a:xfrm>
          <a:prstGeom prst="rect">
            <a:avLst/>
          </a:prstGeom>
        </p:spPr>
      </p:pic>
    </p:spTree>
    <p:extLst>
      <p:ext uri="{BB962C8B-B14F-4D97-AF65-F5344CB8AC3E}">
        <p14:creationId xmlns:p14="http://schemas.microsoft.com/office/powerpoint/2010/main" val="24779153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10141" y="88281"/>
            <a:ext cx="2983347" cy="707886"/>
          </a:xfrm>
          <a:prstGeom prst="rect">
            <a:avLst/>
          </a:prstGeom>
          <a:noFill/>
        </p:spPr>
        <p:txBody>
          <a:bodyPr wrap="square" rtlCol="0">
            <a:spAutoFit/>
          </a:bodyPr>
          <a:lstStyle/>
          <a:p>
            <a:r>
              <a:rPr lang="en-US" sz="4000" dirty="0" smtClean="0">
                <a:latin typeface="Arial Black" panose="020B0A04020102020204" pitchFamily="34" charset="0"/>
              </a:rPr>
              <a:t>Abstract</a:t>
            </a:r>
            <a:endParaRPr lang="en-IN" sz="4000" dirty="0">
              <a:latin typeface="Arial Black" panose="020B0A04020102020204" pitchFamily="34" charset="0"/>
            </a:endParaRPr>
          </a:p>
        </p:txBody>
      </p:sp>
      <p:sp>
        <p:nvSpPr>
          <p:cNvPr id="3" name="TextBox 2"/>
          <p:cNvSpPr txBox="1"/>
          <p:nvPr/>
        </p:nvSpPr>
        <p:spPr>
          <a:xfrm>
            <a:off x="192505" y="728790"/>
            <a:ext cx="11916075" cy="6093976"/>
          </a:xfrm>
          <a:prstGeom prst="rect">
            <a:avLst/>
          </a:prstGeom>
          <a:noFill/>
        </p:spPr>
        <p:txBody>
          <a:bodyPr wrap="square" rtlCol="0">
            <a:spAutoFit/>
          </a:bodyPr>
          <a:lstStyle/>
          <a:p>
            <a:r>
              <a:rPr lang="en-US" sz="2000" dirty="0"/>
              <a:t>The pharmaceutical industry relies heavily on accurate sales forecasting to ensure optimal inventory management, reduce waste, and meet customer demands across various locations. This project focuses on developing a predictive model for pharmaceutical sales across multiple stores, leveraging historical sales data, store-specific features, and external factors such as holidays and promotions. By employing machine learning techniques, the model aims to predict future sales with high accuracy, enabling better decision-making for inventory allocation and promotion strategies</a:t>
            </a:r>
            <a:r>
              <a:rPr lang="en-US" sz="2000" dirty="0" smtClean="0"/>
              <a:t>.</a:t>
            </a:r>
          </a:p>
          <a:p>
            <a:r>
              <a:rPr lang="en-US" sz="2000" dirty="0"/>
              <a:t>The analysis begins with extensive exploratory data analysis (EDA) to identify key patterns and relationships within the data. Feature engineering is performed to extract meaningful variables that contribute to the predictive power of the model. Various machine learning algorithms, including linear regression, decision trees, and ensemble methods like random forests, are evaluated to determine the most effective approach for sales prediction.</a:t>
            </a:r>
            <a:endParaRPr lang="en-US" sz="2000" dirty="0" smtClean="0">
              <a:latin typeface="Arial" panose="020B0604020202020204" pitchFamily="34" charset="0"/>
              <a:cs typeface="Arial" panose="020B0604020202020204" pitchFamily="34" charset="0"/>
            </a:endParaRPr>
          </a:p>
          <a:p>
            <a:pPr>
              <a:lnSpc>
                <a:spcPct val="150000"/>
              </a:lnSpc>
            </a:pPr>
            <a:r>
              <a:rPr lang="en-US" sz="2000" dirty="0"/>
              <a:t>To ensure the model's robustness, </a:t>
            </a:r>
            <a:r>
              <a:rPr lang="en-US" sz="2000" dirty="0" smtClean="0"/>
              <a:t>hyper parameter </a:t>
            </a:r>
            <a:r>
              <a:rPr lang="en-US" sz="2000" dirty="0"/>
              <a:t>tuning and cross-validation techniques are applied. The final model is deployed through a user-friendly web application, allowing store managers to input relevant data and receive real-time sales forecasts. This tool not only aids in managing day-to-day operations but also supports strategic planning by providing insights into sales trends and the impact of promotions.</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502966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680926" y="564081"/>
            <a:ext cx="9368876" cy="2342748"/>
          </a:xfrm>
          <a:prstGeom prst="rect">
            <a:avLst/>
          </a:prstGeom>
        </p:spPr>
      </p:pic>
      <p:pic>
        <p:nvPicPr>
          <p:cNvPr id="3" name="Picture 2"/>
          <p:cNvPicPr>
            <a:picLocks noChangeAspect="1"/>
          </p:cNvPicPr>
          <p:nvPr/>
        </p:nvPicPr>
        <p:blipFill>
          <a:blip r:embed="rId3"/>
          <a:stretch>
            <a:fillRect/>
          </a:stretch>
        </p:blipFill>
        <p:spPr>
          <a:xfrm>
            <a:off x="1680926" y="2906829"/>
            <a:ext cx="9368876" cy="3543482"/>
          </a:xfrm>
          <a:prstGeom prst="rect">
            <a:avLst/>
          </a:prstGeom>
        </p:spPr>
      </p:pic>
    </p:spTree>
    <p:extLst>
      <p:ext uri="{BB962C8B-B14F-4D97-AF65-F5344CB8AC3E}">
        <p14:creationId xmlns:p14="http://schemas.microsoft.com/office/powerpoint/2010/main" val="15935234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736084" y="513995"/>
            <a:ext cx="9506223" cy="2114659"/>
          </a:xfrm>
          <a:prstGeom prst="rect">
            <a:avLst/>
          </a:prstGeom>
        </p:spPr>
      </p:pic>
      <p:pic>
        <p:nvPicPr>
          <p:cNvPr id="3" name="Picture 2"/>
          <p:cNvPicPr>
            <a:picLocks noChangeAspect="1"/>
          </p:cNvPicPr>
          <p:nvPr/>
        </p:nvPicPr>
        <p:blipFill>
          <a:blip r:embed="rId3"/>
          <a:stretch>
            <a:fillRect/>
          </a:stretch>
        </p:blipFill>
        <p:spPr>
          <a:xfrm>
            <a:off x="1736084" y="2628654"/>
            <a:ext cx="9506223" cy="4140413"/>
          </a:xfrm>
          <a:prstGeom prst="rect">
            <a:avLst/>
          </a:prstGeom>
        </p:spPr>
      </p:pic>
    </p:spTree>
    <p:extLst>
      <p:ext uri="{BB962C8B-B14F-4D97-AF65-F5344CB8AC3E}">
        <p14:creationId xmlns:p14="http://schemas.microsoft.com/office/powerpoint/2010/main" val="23169942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069432" y="567891"/>
            <a:ext cx="6237170" cy="523220"/>
          </a:xfrm>
          <a:prstGeom prst="rect">
            <a:avLst/>
          </a:prstGeom>
          <a:noFill/>
        </p:spPr>
        <p:txBody>
          <a:bodyPr wrap="square" rtlCol="0">
            <a:spAutoFit/>
          </a:bodyPr>
          <a:lstStyle/>
          <a:p>
            <a:r>
              <a:rPr lang="en-IN" sz="2800" b="1" dirty="0"/>
              <a:t>Task 2 - User Engagement Analysis</a:t>
            </a:r>
          </a:p>
        </p:txBody>
      </p:sp>
      <p:pic>
        <p:nvPicPr>
          <p:cNvPr id="3" name="Picture 2"/>
          <p:cNvPicPr>
            <a:picLocks noChangeAspect="1"/>
          </p:cNvPicPr>
          <p:nvPr/>
        </p:nvPicPr>
        <p:blipFill>
          <a:blip r:embed="rId2"/>
          <a:stretch>
            <a:fillRect/>
          </a:stretch>
        </p:blipFill>
        <p:spPr>
          <a:xfrm>
            <a:off x="162658" y="1252299"/>
            <a:ext cx="5708753" cy="5321756"/>
          </a:xfrm>
          <a:prstGeom prst="rect">
            <a:avLst/>
          </a:prstGeom>
        </p:spPr>
      </p:pic>
      <p:pic>
        <p:nvPicPr>
          <p:cNvPr id="5" name="Picture 4"/>
          <p:cNvPicPr>
            <a:picLocks noChangeAspect="1"/>
          </p:cNvPicPr>
          <p:nvPr/>
        </p:nvPicPr>
        <p:blipFill>
          <a:blip r:embed="rId3"/>
          <a:stretch>
            <a:fillRect/>
          </a:stretch>
        </p:blipFill>
        <p:spPr>
          <a:xfrm>
            <a:off x="5871411" y="1320991"/>
            <a:ext cx="5351646" cy="5253064"/>
          </a:xfrm>
          <a:prstGeom prst="rect">
            <a:avLst/>
          </a:prstGeom>
        </p:spPr>
      </p:pic>
    </p:spTree>
    <p:extLst>
      <p:ext uri="{BB962C8B-B14F-4D97-AF65-F5344CB8AC3E}">
        <p14:creationId xmlns:p14="http://schemas.microsoft.com/office/powerpoint/2010/main" val="19339400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71629" y="1260945"/>
            <a:ext cx="5599782" cy="5332359"/>
          </a:xfrm>
          <a:prstGeom prst="rect">
            <a:avLst/>
          </a:prstGeom>
        </p:spPr>
      </p:pic>
      <p:pic>
        <p:nvPicPr>
          <p:cNvPr id="4" name="Picture 3"/>
          <p:cNvPicPr>
            <a:picLocks noChangeAspect="1"/>
          </p:cNvPicPr>
          <p:nvPr/>
        </p:nvPicPr>
        <p:blipFill>
          <a:blip r:embed="rId3"/>
          <a:stretch>
            <a:fillRect/>
          </a:stretch>
        </p:blipFill>
        <p:spPr>
          <a:xfrm>
            <a:off x="5871411" y="1260944"/>
            <a:ext cx="5736656" cy="5332359"/>
          </a:xfrm>
          <a:prstGeom prst="rect">
            <a:avLst/>
          </a:prstGeom>
        </p:spPr>
      </p:pic>
    </p:spTree>
    <p:extLst>
      <p:ext uri="{BB962C8B-B14F-4D97-AF65-F5344CB8AC3E}">
        <p14:creationId xmlns:p14="http://schemas.microsoft.com/office/powerpoint/2010/main" val="4013654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79632" y="1262922"/>
            <a:ext cx="5836157" cy="5455512"/>
          </a:xfrm>
          <a:prstGeom prst="rect">
            <a:avLst/>
          </a:prstGeom>
        </p:spPr>
      </p:pic>
      <p:pic>
        <p:nvPicPr>
          <p:cNvPr id="3" name="Picture 2"/>
          <p:cNvPicPr>
            <a:picLocks noChangeAspect="1"/>
          </p:cNvPicPr>
          <p:nvPr/>
        </p:nvPicPr>
        <p:blipFill>
          <a:blip r:embed="rId3"/>
          <a:stretch>
            <a:fillRect/>
          </a:stretch>
        </p:blipFill>
        <p:spPr>
          <a:xfrm>
            <a:off x="6015789" y="1262922"/>
            <a:ext cx="5688531" cy="5455512"/>
          </a:xfrm>
          <a:prstGeom prst="rect">
            <a:avLst/>
          </a:prstGeom>
        </p:spPr>
      </p:pic>
    </p:spTree>
    <p:extLst>
      <p:ext uri="{BB962C8B-B14F-4D97-AF65-F5344CB8AC3E}">
        <p14:creationId xmlns:p14="http://schemas.microsoft.com/office/powerpoint/2010/main" val="38807280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708786" y="631957"/>
            <a:ext cx="8397740" cy="1358970"/>
          </a:xfrm>
          <a:prstGeom prst="rect">
            <a:avLst/>
          </a:prstGeom>
        </p:spPr>
      </p:pic>
      <p:pic>
        <p:nvPicPr>
          <p:cNvPr id="3" name="Picture 2"/>
          <p:cNvPicPr>
            <a:picLocks noChangeAspect="1"/>
          </p:cNvPicPr>
          <p:nvPr/>
        </p:nvPicPr>
        <p:blipFill>
          <a:blip r:embed="rId3"/>
          <a:stretch>
            <a:fillRect/>
          </a:stretch>
        </p:blipFill>
        <p:spPr>
          <a:xfrm>
            <a:off x="1708786" y="1990927"/>
            <a:ext cx="8397740" cy="4737132"/>
          </a:xfrm>
          <a:prstGeom prst="rect">
            <a:avLst/>
          </a:prstGeom>
        </p:spPr>
      </p:pic>
    </p:spTree>
    <p:extLst>
      <p:ext uri="{BB962C8B-B14F-4D97-AF65-F5344CB8AC3E}">
        <p14:creationId xmlns:p14="http://schemas.microsoft.com/office/powerpoint/2010/main" val="1458443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763211" y="618593"/>
            <a:ext cx="9575349" cy="3520270"/>
          </a:xfrm>
          <a:prstGeom prst="rect">
            <a:avLst/>
          </a:prstGeom>
        </p:spPr>
      </p:pic>
      <p:pic>
        <p:nvPicPr>
          <p:cNvPr id="3" name="Picture 2"/>
          <p:cNvPicPr>
            <a:picLocks noChangeAspect="1"/>
          </p:cNvPicPr>
          <p:nvPr/>
        </p:nvPicPr>
        <p:blipFill>
          <a:blip r:embed="rId3"/>
          <a:stretch>
            <a:fillRect/>
          </a:stretch>
        </p:blipFill>
        <p:spPr>
          <a:xfrm>
            <a:off x="1763211" y="4138863"/>
            <a:ext cx="9575349" cy="2719137"/>
          </a:xfrm>
          <a:prstGeom prst="rect">
            <a:avLst/>
          </a:prstGeom>
        </p:spPr>
      </p:pic>
    </p:spTree>
    <p:extLst>
      <p:ext uri="{BB962C8B-B14F-4D97-AF65-F5344CB8AC3E}">
        <p14:creationId xmlns:p14="http://schemas.microsoft.com/office/powerpoint/2010/main" val="405727893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776028" y="641083"/>
            <a:ext cx="8494127" cy="1832610"/>
          </a:xfrm>
          <a:prstGeom prst="rect">
            <a:avLst/>
          </a:prstGeom>
        </p:spPr>
      </p:pic>
      <p:pic>
        <p:nvPicPr>
          <p:cNvPr id="3" name="Picture 2"/>
          <p:cNvPicPr>
            <a:picLocks noChangeAspect="1"/>
          </p:cNvPicPr>
          <p:nvPr/>
        </p:nvPicPr>
        <p:blipFill>
          <a:blip r:embed="rId3"/>
          <a:stretch>
            <a:fillRect/>
          </a:stretch>
        </p:blipFill>
        <p:spPr>
          <a:xfrm>
            <a:off x="1776028" y="2473693"/>
            <a:ext cx="8494127" cy="4148488"/>
          </a:xfrm>
          <a:prstGeom prst="rect">
            <a:avLst/>
          </a:prstGeom>
        </p:spPr>
      </p:pic>
    </p:spTree>
    <p:extLst>
      <p:ext uri="{BB962C8B-B14F-4D97-AF65-F5344CB8AC3E}">
        <p14:creationId xmlns:p14="http://schemas.microsoft.com/office/powerpoint/2010/main" val="27111207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098307" y="693019"/>
            <a:ext cx="5621154" cy="523220"/>
          </a:xfrm>
          <a:prstGeom prst="rect">
            <a:avLst/>
          </a:prstGeom>
          <a:noFill/>
        </p:spPr>
        <p:txBody>
          <a:bodyPr wrap="square" rtlCol="0">
            <a:spAutoFit/>
          </a:bodyPr>
          <a:lstStyle/>
          <a:p>
            <a:r>
              <a:rPr lang="en-IN" sz="2800" b="1" dirty="0"/>
              <a:t>Task 3 - Experience Analytics</a:t>
            </a:r>
          </a:p>
        </p:txBody>
      </p:sp>
      <p:pic>
        <p:nvPicPr>
          <p:cNvPr id="3" name="Picture 2"/>
          <p:cNvPicPr>
            <a:picLocks noChangeAspect="1"/>
          </p:cNvPicPr>
          <p:nvPr/>
        </p:nvPicPr>
        <p:blipFill>
          <a:blip r:embed="rId2"/>
          <a:stretch>
            <a:fillRect/>
          </a:stretch>
        </p:blipFill>
        <p:spPr>
          <a:xfrm>
            <a:off x="2098307" y="1216239"/>
            <a:ext cx="9259504" cy="2335483"/>
          </a:xfrm>
          <a:prstGeom prst="rect">
            <a:avLst/>
          </a:prstGeom>
        </p:spPr>
      </p:pic>
      <p:pic>
        <p:nvPicPr>
          <p:cNvPr id="4" name="Picture 3"/>
          <p:cNvPicPr>
            <a:picLocks noChangeAspect="1"/>
          </p:cNvPicPr>
          <p:nvPr/>
        </p:nvPicPr>
        <p:blipFill>
          <a:blip r:embed="rId3"/>
          <a:stretch>
            <a:fillRect/>
          </a:stretch>
        </p:blipFill>
        <p:spPr>
          <a:xfrm>
            <a:off x="2098307" y="3551722"/>
            <a:ext cx="9259504" cy="3306278"/>
          </a:xfrm>
          <a:prstGeom prst="rect">
            <a:avLst/>
          </a:prstGeom>
        </p:spPr>
      </p:pic>
    </p:spTree>
    <p:extLst>
      <p:ext uri="{BB962C8B-B14F-4D97-AF65-F5344CB8AC3E}">
        <p14:creationId xmlns:p14="http://schemas.microsoft.com/office/powerpoint/2010/main" val="38615429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761349" y="491106"/>
            <a:ext cx="9403955" cy="2810360"/>
          </a:xfrm>
          <a:prstGeom prst="rect">
            <a:avLst/>
          </a:prstGeom>
        </p:spPr>
      </p:pic>
      <p:pic>
        <p:nvPicPr>
          <p:cNvPr id="3" name="Picture 2"/>
          <p:cNvPicPr>
            <a:picLocks noChangeAspect="1"/>
          </p:cNvPicPr>
          <p:nvPr/>
        </p:nvPicPr>
        <p:blipFill>
          <a:blip r:embed="rId3"/>
          <a:stretch>
            <a:fillRect/>
          </a:stretch>
        </p:blipFill>
        <p:spPr>
          <a:xfrm>
            <a:off x="1761348" y="3301466"/>
            <a:ext cx="9403955" cy="3455469"/>
          </a:xfrm>
          <a:prstGeom prst="rect">
            <a:avLst/>
          </a:prstGeom>
        </p:spPr>
      </p:pic>
    </p:spTree>
    <p:extLst>
      <p:ext uri="{BB962C8B-B14F-4D97-AF65-F5344CB8AC3E}">
        <p14:creationId xmlns:p14="http://schemas.microsoft.com/office/powerpoint/2010/main" val="14568259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856508" y="112354"/>
            <a:ext cx="2770909" cy="707886"/>
          </a:xfrm>
          <a:prstGeom prst="rect">
            <a:avLst/>
          </a:prstGeom>
          <a:noFill/>
        </p:spPr>
        <p:txBody>
          <a:bodyPr wrap="square" rtlCol="0">
            <a:spAutoFit/>
          </a:bodyPr>
          <a:lstStyle/>
          <a:p>
            <a:r>
              <a:rPr lang="en-US" sz="4000" dirty="0" smtClean="0">
                <a:latin typeface="Arial Black" panose="020B0A04020102020204" pitchFamily="34" charset="0"/>
              </a:rPr>
              <a:t>Content</a:t>
            </a:r>
            <a:endParaRPr lang="en-IN" sz="4000" dirty="0">
              <a:latin typeface="Arial Black" panose="020B0A04020102020204" pitchFamily="34" charset="0"/>
            </a:endParaRPr>
          </a:p>
        </p:txBody>
      </p:sp>
      <p:sp>
        <p:nvSpPr>
          <p:cNvPr id="4" name="TextBox 3"/>
          <p:cNvSpPr txBox="1"/>
          <p:nvPr/>
        </p:nvSpPr>
        <p:spPr>
          <a:xfrm>
            <a:off x="2059709" y="760249"/>
            <a:ext cx="4535054" cy="1477328"/>
          </a:xfrm>
          <a:prstGeom prst="rect">
            <a:avLst/>
          </a:prstGeom>
          <a:noFill/>
        </p:spPr>
        <p:txBody>
          <a:bodyPr wrap="square" rtlCol="0">
            <a:spAutoFit/>
          </a:bodyPr>
          <a:lstStyle/>
          <a:p>
            <a:pPr lvl="0"/>
            <a:r>
              <a:rPr lang="en-IN" b="1" dirty="0" smtClean="0"/>
              <a:t>1. Introduction</a:t>
            </a:r>
            <a:endParaRPr lang="en-IN" b="1" dirty="0"/>
          </a:p>
          <a:p>
            <a:pPr lvl="0"/>
            <a:r>
              <a:rPr lang="en-IN" b="1" dirty="0" smtClean="0"/>
              <a:t>2. Objectives</a:t>
            </a:r>
            <a:endParaRPr lang="en-IN" b="1" dirty="0"/>
          </a:p>
          <a:p>
            <a:pPr lvl="0"/>
            <a:r>
              <a:rPr lang="en-IN" b="1" dirty="0" smtClean="0"/>
              <a:t>3. Methods</a:t>
            </a:r>
            <a:endParaRPr lang="en-IN" b="1" dirty="0"/>
          </a:p>
          <a:p>
            <a:pPr lvl="0"/>
            <a:r>
              <a:rPr lang="en-IN" b="1" dirty="0" smtClean="0"/>
              <a:t>4. Results</a:t>
            </a:r>
            <a:endParaRPr lang="en-IN" b="1" dirty="0"/>
          </a:p>
          <a:p>
            <a:pPr lvl="0"/>
            <a:r>
              <a:rPr lang="en-IN" b="1" dirty="0" smtClean="0"/>
              <a:t>5. Conclusions </a:t>
            </a:r>
            <a:endParaRPr lang="en-IN" b="1" dirty="0"/>
          </a:p>
        </p:txBody>
      </p:sp>
      <p:sp>
        <p:nvSpPr>
          <p:cNvPr id="5" name="TextBox 4"/>
          <p:cNvSpPr txBox="1"/>
          <p:nvPr/>
        </p:nvSpPr>
        <p:spPr>
          <a:xfrm>
            <a:off x="2059709" y="2199411"/>
            <a:ext cx="2364509" cy="461665"/>
          </a:xfrm>
          <a:prstGeom prst="rect">
            <a:avLst/>
          </a:prstGeom>
          <a:noFill/>
        </p:spPr>
        <p:txBody>
          <a:bodyPr wrap="square" rtlCol="0">
            <a:spAutoFit/>
          </a:bodyPr>
          <a:lstStyle/>
          <a:p>
            <a:r>
              <a:rPr lang="en-US" sz="2400" dirty="0" smtClean="0">
                <a:latin typeface="Arial Black" panose="020B0A04020102020204" pitchFamily="34" charset="0"/>
              </a:rPr>
              <a:t>Chapter - 1</a:t>
            </a:r>
            <a:endParaRPr lang="en-IN" sz="2400" dirty="0">
              <a:latin typeface="Arial Black" panose="020B0A04020102020204" pitchFamily="34" charset="0"/>
            </a:endParaRPr>
          </a:p>
        </p:txBody>
      </p:sp>
      <p:sp>
        <p:nvSpPr>
          <p:cNvPr id="6" name="TextBox 5"/>
          <p:cNvSpPr txBox="1"/>
          <p:nvPr/>
        </p:nvSpPr>
        <p:spPr>
          <a:xfrm>
            <a:off x="2059709" y="2661076"/>
            <a:ext cx="2493818" cy="369332"/>
          </a:xfrm>
          <a:prstGeom prst="rect">
            <a:avLst/>
          </a:prstGeom>
          <a:noFill/>
        </p:spPr>
        <p:txBody>
          <a:bodyPr wrap="square" rtlCol="0">
            <a:spAutoFit/>
          </a:bodyPr>
          <a:lstStyle/>
          <a:p>
            <a:pPr lvl="0"/>
            <a:r>
              <a:rPr lang="en-IN" b="1" dirty="0"/>
              <a:t>1. Introduction</a:t>
            </a:r>
          </a:p>
        </p:txBody>
      </p:sp>
      <p:sp>
        <p:nvSpPr>
          <p:cNvPr id="8" name="TextBox 7"/>
          <p:cNvSpPr txBox="1"/>
          <p:nvPr/>
        </p:nvSpPr>
        <p:spPr>
          <a:xfrm>
            <a:off x="2138072" y="3084575"/>
            <a:ext cx="10053928" cy="3416320"/>
          </a:xfrm>
          <a:prstGeom prst="rect">
            <a:avLst/>
          </a:prstGeom>
          <a:noFill/>
        </p:spPr>
        <p:txBody>
          <a:bodyPr wrap="square" rtlCol="0">
            <a:spAutoFit/>
          </a:bodyPr>
          <a:lstStyle/>
          <a:p>
            <a:r>
              <a:rPr lang="en-US" dirty="0"/>
              <a:t>In the pharmaceutical retail industry, accurate sales forecasting is critical for maintaining the delicate balance between supply and demand. Ensuring that stores are adequately stocked to meet customer needs while minimizing overstock and waste is a complex challenge, especially when dealing with multiple locations with varying customer bases and purchasing patterns. As the industry continues to grow, so does the need for more sophisticated and reliable methods to predict sales trends and optimize inventory management</a:t>
            </a:r>
            <a:r>
              <a:rPr lang="en-US" dirty="0" smtClean="0"/>
              <a:t>.</a:t>
            </a:r>
          </a:p>
          <a:p>
            <a:r>
              <a:rPr lang="en-US" dirty="0"/>
              <a:t>This project aims to develop a predictive model for pharmaceutical sales across multiple stores, utilizing historical sales data, store-specific features, and external factors such as promotions, holidays, and regional demographics. Traditional sales forecasting methods often fall short in accounting for the multitude of variables that influence consumer behavior in the pharmaceutical sector. </a:t>
            </a:r>
            <a:endParaRPr lang="en-US" dirty="0"/>
          </a:p>
        </p:txBody>
      </p:sp>
    </p:spTree>
    <p:extLst>
      <p:ext uri="{BB962C8B-B14F-4D97-AF65-F5344CB8AC3E}">
        <p14:creationId xmlns:p14="http://schemas.microsoft.com/office/powerpoint/2010/main" val="305203341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740157" y="615899"/>
            <a:ext cx="9540651" cy="2627815"/>
          </a:xfrm>
          <a:prstGeom prst="rect">
            <a:avLst/>
          </a:prstGeom>
        </p:spPr>
      </p:pic>
      <p:pic>
        <p:nvPicPr>
          <p:cNvPr id="3" name="Picture 2"/>
          <p:cNvPicPr>
            <a:picLocks noChangeAspect="1"/>
          </p:cNvPicPr>
          <p:nvPr/>
        </p:nvPicPr>
        <p:blipFill>
          <a:blip r:embed="rId3"/>
          <a:stretch>
            <a:fillRect/>
          </a:stretch>
        </p:blipFill>
        <p:spPr>
          <a:xfrm>
            <a:off x="218310" y="3262764"/>
            <a:ext cx="3505380" cy="3474919"/>
          </a:xfrm>
          <a:prstGeom prst="rect">
            <a:avLst/>
          </a:prstGeom>
        </p:spPr>
      </p:pic>
      <p:pic>
        <p:nvPicPr>
          <p:cNvPr id="4" name="Picture 3"/>
          <p:cNvPicPr>
            <a:picLocks noChangeAspect="1"/>
          </p:cNvPicPr>
          <p:nvPr/>
        </p:nvPicPr>
        <p:blipFill>
          <a:blip r:embed="rId4"/>
          <a:stretch>
            <a:fillRect/>
          </a:stretch>
        </p:blipFill>
        <p:spPr>
          <a:xfrm>
            <a:off x="3723690" y="3349592"/>
            <a:ext cx="4476980" cy="3388091"/>
          </a:xfrm>
          <a:prstGeom prst="rect">
            <a:avLst/>
          </a:prstGeom>
        </p:spPr>
      </p:pic>
      <p:pic>
        <p:nvPicPr>
          <p:cNvPr id="5" name="Picture 4"/>
          <p:cNvPicPr>
            <a:picLocks noChangeAspect="1"/>
          </p:cNvPicPr>
          <p:nvPr/>
        </p:nvPicPr>
        <p:blipFill>
          <a:blip r:embed="rId5"/>
          <a:stretch>
            <a:fillRect/>
          </a:stretch>
        </p:blipFill>
        <p:spPr>
          <a:xfrm>
            <a:off x="8200670" y="3243714"/>
            <a:ext cx="3532171" cy="3416968"/>
          </a:xfrm>
          <a:prstGeom prst="rect">
            <a:avLst/>
          </a:prstGeom>
        </p:spPr>
      </p:pic>
    </p:spTree>
    <p:extLst>
      <p:ext uri="{BB962C8B-B14F-4D97-AF65-F5344CB8AC3E}">
        <p14:creationId xmlns:p14="http://schemas.microsoft.com/office/powerpoint/2010/main" val="330961796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594399" y="-22907"/>
            <a:ext cx="9888540" cy="3130711"/>
          </a:xfrm>
          <a:prstGeom prst="rect">
            <a:avLst/>
          </a:prstGeom>
        </p:spPr>
      </p:pic>
      <p:pic>
        <p:nvPicPr>
          <p:cNvPr id="3" name="Picture 2"/>
          <p:cNvPicPr>
            <a:picLocks noChangeAspect="1"/>
          </p:cNvPicPr>
          <p:nvPr/>
        </p:nvPicPr>
        <p:blipFill>
          <a:blip r:embed="rId3"/>
          <a:stretch>
            <a:fillRect/>
          </a:stretch>
        </p:blipFill>
        <p:spPr>
          <a:xfrm>
            <a:off x="1594399" y="3107803"/>
            <a:ext cx="9888540" cy="3437375"/>
          </a:xfrm>
          <a:prstGeom prst="rect">
            <a:avLst/>
          </a:prstGeom>
        </p:spPr>
      </p:pic>
    </p:spTree>
    <p:extLst>
      <p:ext uri="{BB962C8B-B14F-4D97-AF65-F5344CB8AC3E}">
        <p14:creationId xmlns:p14="http://schemas.microsoft.com/office/powerpoint/2010/main" val="34469910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689554" y="310138"/>
            <a:ext cx="10043641" cy="6196539"/>
          </a:xfrm>
          <a:prstGeom prst="rect">
            <a:avLst/>
          </a:prstGeom>
        </p:spPr>
      </p:pic>
    </p:spTree>
    <p:extLst>
      <p:ext uri="{BB962C8B-B14F-4D97-AF65-F5344CB8AC3E}">
        <p14:creationId xmlns:p14="http://schemas.microsoft.com/office/powerpoint/2010/main" val="15783842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588148" y="257622"/>
            <a:ext cx="10289427" cy="3910117"/>
          </a:xfrm>
          <a:prstGeom prst="rect">
            <a:avLst/>
          </a:prstGeom>
        </p:spPr>
      </p:pic>
      <p:pic>
        <p:nvPicPr>
          <p:cNvPr id="3" name="Picture 2"/>
          <p:cNvPicPr>
            <a:picLocks noChangeAspect="1"/>
          </p:cNvPicPr>
          <p:nvPr/>
        </p:nvPicPr>
        <p:blipFill>
          <a:blip r:embed="rId3"/>
          <a:stretch>
            <a:fillRect/>
          </a:stretch>
        </p:blipFill>
        <p:spPr>
          <a:xfrm>
            <a:off x="1588148" y="4167739"/>
            <a:ext cx="10289428" cy="2512194"/>
          </a:xfrm>
          <a:prstGeom prst="rect">
            <a:avLst/>
          </a:prstGeom>
        </p:spPr>
      </p:pic>
    </p:spTree>
    <p:extLst>
      <p:ext uri="{BB962C8B-B14F-4D97-AF65-F5344CB8AC3E}">
        <p14:creationId xmlns:p14="http://schemas.microsoft.com/office/powerpoint/2010/main" val="344144355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690950" y="654952"/>
            <a:ext cx="9772737" cy="5870976"/>
          </a:xfrm>
          <a:prstGeom prst="rect">
            <a:avLst/>
          </a:prstGeom>
        </p:spPr>
      </p:pic>
    </p:spTree>
    <p:extLst>
      <p:ext uri="{BB962C8B-B14F-4D97-AF65-F5344CB8AC3E}">
        <p14:creationId xmlns:p14="http://schemas.microsoft.com/office/powerpoint/2010/main" val="282410583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636374" y="-48639"/>
            <a:ext cx="9667166" cy="3130711"/>
          </a:xfrm>
          <a:prstGeom prst="rect">
            <a:avLst/>
          </a:prstGeom>
        </p:spPr>
      </p:pic>
      <p:pic>
        <p:nvPicPr>
          <p:cNvPr id="3" name="Picture 2"/>
          <p:cNvPicPr>
            <a:picLocks noChangeAspect="1"/>
          </p:cNvPicPr>
          <p:nvPr/>
        </p:nvPicPr>
        <p:blipFill>
          <a:blip r:embed="rId3"/>
          <a:stretch>
            <a:fillRect/>
          </a:stretch>
        </p:blipFill>
        <p:spPr>
          <a:xfrm>
            <a:off x="1636374" y="3130711"/>
            <a:ext cx="9667166" cy="3727289"/>
          </a:xfrm>
          <a:prstGeom prst="rect">
            <a:avLst/>
          </a:prstGeom>
        </p:spPr>
      </p:pic>
    </p:spTree>
    <p:extLst>
      <p:ext uri="{BB962C8B-B14F-4D97-AF65-F5344CB8AC3E}">
        <p14:creationId xmlns:p14="http://schemas.microsoft.com/office/powerpoint/2010/main" val="345517091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062264" y="710119"/>
            <a:ext cx="5466945" cy="523220"/>
          </a:xfrm>
          <a:prstGeom prst="rect">
            <a:avLst/>
          </a:prstGeom>
          <a:noFill/>
        </p:spPr>
        <p:txBody>
          <a:bodyPr wrap="square" rtlCol="0">
            <a:spAutoFit/>
          </a:bodyPr>
          <a:lstStyle/>
          <a:p>
            <a:r>
              <a:rPr lang="en-IN" sz="2800" b="1" dirty="0"/>
              <a:t>Task 4 - Satisfaction Analysis </a:t>
            </a:r>
          </a:p>
        </p:txBody>
      </p:sp>
      <p:pic>
        <p:nvPicPr>
          <p:cNvPr id="3" name="Picture 2"/>
          <p:cNvPicPr>
            <a:picLocks noChangeAspect="1"/>
          </p:cNvPicPr>
          <p:nvPr/>
        </p:nvPicPr>
        <p:blipFill>
          <a:blip r:embed="rId2"/>
          <a:stretch>
            <a:fillRect/>
          </a:stretch>
        </p:blipFill>
        <p:spPr>
          <a:xfrm>
            <a:off x="1961615" y="1364680"/>
            <a:ext cx="9254375" cy="4695652"/>
          </a:xfrm>
          <a:prstGeom prst="rect">
            <a:avLst/>
          </a:prstGeom>
        </p:spPr>
      </p:pic>
    </p:spTree>
    <p:extLst>
      <p:ext uri="{BB962C8B-B14F-4D97-AF65-F5344CB8AC3E}">
        <p14:creationId xmlns:p14="http://schemas.microsoft.com/office/powerpoint/2010/main" val="373132213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609518" y="74885"/>
            <a:ext cx="9528652" cy="3436800"/>
          </a:xfrm>
          <a:prstGeom prst="rect">
            <a:avLst/>
          </a:prstGeom>
        </p:spPr>
      </p:pic>
      <p:pic>
        <p:nvPicPr>
          <p:cNvPr id="3" name="Picture 2"/>
          <p:cNvPicPr>
            <a:picLocks noChangeAspect="1"/>
          </p:cNvPicPr>
          <p:nvPr/>
        </p:nvPicPr>
        <p:blipFill>
          <a:blip r:embed="rId3"/>
          <a:stretch>
            <a:fillRect/>
          </a:stretch>
        </p:blipFill>
        <p:spPr>
          <a:xfrm>
            <a:off x="1609518" y="3511685"/>
            <a:ext cx="9528652" cy="3346315"/>
          </a:xfrm>
          <a:prstGeom prst="rect">
            <a:avLst/>
          </a:prstGeom>
        </p:spPr>
      </p:pic>
    </p:spTree>
    <p:extLst>
      <p:ext uri="{BB962C8B-B14F-4D97-AF65-F5344CB8AC3E}">
        <p14:creationId xmlns:p14="http://schemas.microsoft.com/office/powerpoint/2010/main" val="224098500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800694" y="735033"/>
            <a:ext cx="9921136" cy="5587946"/>
          </a:xfrm>
          <a:prstGeom prst="rect">
            <a:avLst/>
          </a:prstGeom>
        </p:spPr>
      </p:pic>
    </p:spTree>
    <p:extLst>
      <p:ext uri="{BB962C8B-B14F-4D97-AF65-F5344CB8AC3E}">
        <p14:creationId xmlns:p14="http://schemas.microsoft.com/office/powerpoint/2010/main" val="226741726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670975" y="469354"/>
            <a:ext cx="9700659" cy="2825895"/>
          </a:xfrm>
          <a:prstGeom prst="rect">
            <a:avLst/>
          </a:prstGeom>
        </p:spPr>
      </p:pic>
      <p:pic>
        <p:nvPicPr>
          <p:cNvPr id="3" name="Picture 2"/>
          <p:cNvPicPr>
            <a:picLocks noChangeAspect="1"/>
          </p:cNvPicPr>
          <p:nvPr/>
        </p:nvPicPr>
        <p:blipFill>
          <a:blip r:embed="rId3"/>
          <a:stretch>
            <a:fillRect/>
          </a:stretch>
        </p:blipFill>
        <p:spPr>
          <a:xfrm>
            <a:off x="1670974" y="3295249"/>
            <a:ext cx="9700659" cy="3455747"/>
          </a:xfrm>
          <a:prstGeom prst="rect">
            <a:avLst/>
          </a:prstGeom>
        </p:spPr>
      </p:pic>
    </p:spTree>
    <p:extLst>
      <p:ext uri="{BB962C8B-B14F-4D97-AF65-F5344CB8AC3E}">
        <p14:creationId xmlns:p14="http://schemas.microsoft.com/office/powerpoint/2010/main" val="35285343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013527" y="738909"/>
            <a:ext cx="3149600" cy="584775"/>
          </a:xfrm>
          <a:prstGeom prst="rect">
            <a:avLst/>
          </a:prstGeom>
          <a:noFill/>
        </p:spPr>
        <p:txBody>
          <a:bodyPr wrap="square" rtlCol="0">
            <a:spAutoFit/>
          </a:bodyPr>
          <a:lstStyle/>
          <a:p>
            <a:r>
              <a:rPr lang="en-US" sz="3200" dirty="0" smtClean="0">
                <a:latin typeface="Arial Black" panose="020B0A04020102020204" pitchFamily="34" charset="0"/>
              </a:rPr>
              <a:t>Chapter - 2</a:t>
            </a:r>
            <a:endParaRPr lang="en-IN" sz="3200" dirty="0">
              <a:latin typeface="Arial Black" panose="020B0A04020102020204" pitchFamily="34" charset="0"/>
            </a:endParaRPr>
          </a:p>
        </p:txBody>
      </p:sp>
      <p:sp>
        <p:nvSpPr>
          <p:cNvPr id="3" name="TextBox 2"/>
          <p:cNvSpPr txBox="1"/>
          <p:nvPr/>
        </p:nvSpPr>
        <p:spPr>
          <a:xfrm>
            <a:off x="2262909" y="1514764"/>
            <a:ext cx="2678546" cy="461665"/>
          </a:xfrm>
          <a:prstGeom prst="rect">
            <a:avLst/>
          </a:prstGeom>
          <a:noFill/>
        </p:spPr>
        <p:txBody>
          <a:bodyPr wrap="square" rtlCol="0">
            <a:spAutoFit/>
          </a:bodyPr>
          <a:lstStyle/>
          <a:p>
            <a:pPr lvl="0"/>
            <a:r>
              <a:rPr lang="en-IN" sz="2400" b="1" dirty="0"/>
              <a:t>2. </a:t>
            </a:r>
            <a:r>
              <a:rPr lang="en-IN" sz="2400" b="1" dirty="0" smtClean="0"/>
              <a:t>Objectives</a:t>
            </a:r>
            <a:r>
              <a:rPr lang="en-IN" sz="2400" dirty="0" smtClean="0"/>
              <a:t>:</a:t>
            </a:r>
            <a:endParaRPr lang="en-IN" sz="2400" b="1" dirty="0"/>
          </a:p>
        </p:txBody>
      </p:sp>
      <p:sp>
        <p:nvSpPr>
          <p:cNvPr id="10" name="TextBox 9"/>
          <p:cNvSpPr txBox="1"/>
          <p:nvPr/>
        </p:nvSpPr>
        <p:spPr>
          <a:xfrm>
            <a:off x="2396691" y="2387065"/>
            <a:ext cx="9163250" cy="1754326"/>
          </a:xfrm>
          <a:prstGeom prst="rect">
            <a:avLst/>
          </a:prstGeom>
          <a:noFill/>
        </p:spPr>
        <p:txBody>
          <a:bodyPr wrap="square" rtlCol="0">
            <a:spAutoFit/>
          </a:bodyPr>
          <a:lstStyle/>
          <a:p>
            <a:r>
              <a:rPr lang="en-US" dirty="0"/>
              <a:t>To develop an accurate predictive model for pharmaceutical sales across multiple stores using historical sales data and store-specific features</a:t>
            </a:r>
            <a:r>
              <a:rPr lang="en-US" dirty="0" smtClean="0"/>
              <a:t>.</a:t>
            </a:r>
          </a:p>
          <a:p>
            <a:r>
              <a:rPr lang="en-US" dirty="0"/>
              <a:t>To enhance inventory management and reduce wastage by forecasting sales trends and optimizing stock levels. To evaluate the impact of external factors such as promotions and holidays on sales and incorporate these into the predictive model.</a:t>
            </a:r>
            <a:endParaRPr lang="en-IN" dirty="0"/>
          </a:p>
        </p:txBody>
      </p:sp>
      <p:sp>
        <p:nvSpPr>
          <p:cNvPr id="11" name="TextBox 10"/>
          <p:cNvSpPr txBox="1"/>
          <p:nvPr/>
        </p:nvSpPr>
        <p:spPr>
          <a:xfrm>
            <a:off x="2473693" y="4215865"/>
            <a:ext cx="8941869" cy="2031325"/>
          </a:xfrm>
          <a:prstGeom prst="rect">
            <a:avLst/>
          </a:prstGeom>
          <a:noFill/>
        </p:spPr>
        <p:txBody>
          <a:bodyPr wrap="square" rtlCol="0">
            <a:spAutoFit/>
          </a:bodyPr>
          <a:lstStyle/>
          <a:p>
            <a:r>
              <a:rPr lang="en-US" b="1" dirty="0" smtClean="0"/>
              <a:t>1.Data </a:t>
            </a:r>
            <a:r>
              <a:rPr lang="en-US" b="1" dirty="0"/>
              <a:t>Collection</a:t>
            </a:r>
            <a:r>
              <a:rPr lang="en-US" dirty="0"/>
              <a:t>: </a:t>
            </a:r>
            <a:r>
              <a:rPr lang="en-US" dirty="0"/>
              <a:t>The data used in this project was collected from various sources to ensure a comprehensive understanding of pharmaceutical sales patterns across multiple stores. The primary dataset consists of historical sales data obtained directly from the internal databases of a major pharmaceutical retail chain. This dataset includes detailed information on daily sales figures, store locations, product categories, and customer demographics</a:t>
            </a:r>
            <a:r>
              <a:rPr lang="en-US" dirty="0" smtClean="0"/>
              <a:t>.</a:t>
            </a:r>
          </a:p>
          <a:p>
            <a:r>
              <a:rPr lang="en-US" b="1" dirty="0" smtClean="0"/>
              <a:t>2.Data </a:t>
            </a:r>
            <a:r>
              <a:rPr lang="en-US" b="1" dirty="0"/>
              <a:t>Cleaning and Preprocessing</a:t>
            </a:r>
            <a:r>
              <a:rPr lang="en-US" dirty="0" smtClean="0"/>
              <a:t>:</a:t>
            </a:r>
            <a:endParaRPr lang="en-US" dirty="0"/>
          </a:p>
        </p:txBody>
      </p:sp>
    </p:spTree>
    <p:extLst>
      <p:ext uri="{BB962C8B-B14F-4D97-AF65-F5344CB8AC3E}">
        <p14:creationId xmlns:p14="http://schemas.microsoft.com/office/powerpoint/2010/main" val="380128451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585638" y="0"/>
            <a:ext cx="9319068" cy="2921150"/>
          </a:xfrm>
          <a:prstGeom prst="rect">
            <a:avLst/>
          </a:prstGeom>
        </p:spPr>
      </p:pic>
      <p:pic>
        <p:nvPicPr>
          <p:cNvPr id="3" name="Picture 2"/>
          <p:cNvPicPr>
            <a:picLocks noChangeAspect="1"/>
          </p:cNvPicPr>
          <p:nvPr/>
        </p:nvPicPr>
        <p:blipFill>
          <a:blip r:embed="rId3"/>
          <a:stretch>
            <a:fillRect/>
          </a:stretch>
        </p:blipFill>
        <p:spPr>
          <a:xfrm>
            <a:off x="1585638" y="2921150"/>
            <a:ext cx="9319068" cy="3859029"/>
          </a:xfrm>
          <a:prstGeom prst="rect">
            <a:avLst/>
          </a:prstGeom>
        </p:spPr>
      </p:pic>
    </p:spTree>
    <p:extLst>
      <p:ext uri="{BB962C8B-B14F-4D97-AF65-F5344CB8AC3E}">
        <p14:creationId xmlns:p14="http://schemas.microsoft.com/office/powerpoint/2010/main" val="159199821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754278" y="509192"/>
            <a:ext cx="9899457" cy="5658144"/>
          </a:xfrm>
          <a:prstGeom prst="rect">
            <a:avLst/>
          </a:prstGeom>
        </p:spPr>
      </p:pic>
    </p:spTree>
    <p:extLst>
      <p:ext uri="{BB962C8B-B14F-4D97-AF65-F5344CB8AC3E}">
        <p14:creationId xmlns:p14="http://schemas.microsoft.com/office/powerpoint/2010/main" val="386074491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669204" y="380795"/>
            <a:ext cx="9420328" cy="3481086"/>
          </a:xfrm>
          <a:prstGeom prst="rect">
            <a:avLst/>
          </a:prstGeom>
        </p:spPr>
      </p:pic>
      <p:pic>
        <p:nvPicPr>
          <p:cNvPr id="3" name="Picture 2"/>
          <p:cNvPicPr>
            <a:picLocks noChangeAspect="1"/>
          </p:cNvPicPr>
          <p:nvPr/>
        </p:nvPicPr>
        <p:blipFill>
          <a:blip r:embed="rId3"/>
          <a:stretch>
            <a:fillRect/>
          </a:stretch>
        </p:blipFill>
        <p:spPr>
          <a:xfrm>
            <a:off x="1669204" y="3861881"/>
            <a:ext cx="9420328" cy="2908570"/>
          </a:xfrm>
          <a:prstGeom prst="rect">
            <a:avLst/>
          </a:prstGeom>
        </p:spPr>
      </p:pic>
    </p:spTree>
    <p:extLst>
      <p:ext uri="{BB962C8B-B14F-4D97-AF65-F5344CB8AC3E}">
        <p14:creationId xmlns:p14="http://schemas.microsoft.com/office/powerpoint/2010/main" val="303232159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811277" y="527720"/>
            <a:ext cx="8898876" cy="5299148"/>
          </a:xfrm>
          <a:prstGeom prst="rect">
            <a:avLst/>
          </a:prstGeom>
        </p:spPr>
      </p:pic>
    </p:spTree>
    <p:extLst>
      <p:ext uri="{BB962C8B-B14F-4D97-AF65-F5344CB8AC3E}">
        <p14:creationId xmlns:p14="http://schemas.microsoft.com/office/powerpoint/2010/main" val="286061424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152073" y="738909"/>
            <a:ext cx="2983345" cy="861774"/>
          </a:xfrm>
          <a:prstGeom prst="rect">
            <a:avLst/>
          </a:prstGeom>
          <a:noFill/>
        </p:spPr>
        <p:txBody>
          <a:bodyPr wrap="square" rtlCol="0">
            <a:spAutoFit/>
          </a:bodyPr>
          <a:lstStyle/>
          <a:p>
            <a:r>
              <a:rPr lang="en-US" sz="3200" dirty="0">
                <a:latin typeface="Arial Black" panose="020B0A04020102020204" pitchFamily="34" charset="0"/>
              </a:rPr>
              <a:t>Chapter - 4</a:t>
            </a:r>
            <a:endParaRPr lang="en-IN" sz="3200" dirty="0">
              <a:latin typeface="Arial Black" panose="020B0A04020102020204" pitchFamily="34" charset="0"/>
            </a:endParaRPr>
          </a:p>
          <a:p>
            <a:endParaRPr lang="en-IN" dirty="0"/>
          </a:p>
        </p:txBody>
      </p:sp>
      <p:sp>
        <p:nvSpPr>
          <p:cNvPr id="3" name="TextBox 2"/>
          <p:cNvSpPr txBox="1"/>
          <p:nvPr/>
        </p:nvSpPr>
        <p:spPr>
          <a:xfrm>
            <a:off x="2484582" y="1450109"/>
            <a:ext cx="3001818" cy="461665"/>
          </a:xfrm>
          <a:prstGeom prst="rect">
            <a:avLst/>
          </a:prstGeom>
          <a:noFill/>
        </p:spPr>
        <p:txBody>
          <a:bodyPr wrap="square" rtlCol="0">
            <a:spAutoFit/>
          </a:bodyPr>
          <a:lstStyle/>
          <a:p>
            <a:pPr lvl="0"/>
            <a:r>
              <a:rPr lang="en-IN" sz="2400" b="1" dirty="0"/>
              <a:t>4. Results:</a:t>
            </a:r>
          </a:p>
        </p:txBody>
      </p:sp>
      <p:sp>
        <p:nvSpPr>
          <p:cNvPr id="4" name="TextBox 3"/>
          <p:cNvSpPr txBox="1"/>
          <p:nvPr/>
        </p:nvSpPr>
        <p:spPr>
          <a:xfrm>
            <a:off x="2558473" y="2262909"/>
            <a:ext cx="9051636" cy="3416320"/>
          </a:xfrm>
          <a:prstGeom prst="rect">
            <a:avLst/>
          </a:prstGeom>
          <a:noFill/>
        </p:spPr>
        <p:txBody>
          <a:bodyPr wrap="square" rtlCol="0">
            <a:spAutoFit/>
          </a:bodyPr>
          <a:lstStyle/>
          <a:p>
            <a:r>
              <a:rPr lang="en-US" b="1" dirty="0"/>
              <a:t>Limitations: </a:t>
            </a:r>
            <a:endParaRPr lang="en-US" b="1" dirty="0" smtClean="0"/>
          </a:p>
          <a:p>
            <a:r>
              <a:rPr lang="en-US" dirty="0" smtClean="0"/>
              <a:t>– </a:t>
            </a:r>
            <a:r>
              <a:rPr lang="en-US" dirty="0"/>
              <a:t>Some of the columns in the datasets have large percentages of missing values, thus cannot be </a:t>
            </a:r>
            <a:r>
              <a:rPr lang="en-US" dirty="0" err="1"/>
              <a:t>analysed</a:t>
            </a:r>
            <a:r>
              <a:rPr lang="en-US" dirty="0" smtClean="0"/>
              <a:t>.</a:t>
            </a:r>
          </a:p>
          <a:p>
            <a:endParaRPr lang="en-US" dirty="0" smtClean="0"/>
          </a:p>
          <a:p>
            <a:r>
              <a:rPr lang="en-US" dirty="0" smtClean="0"/>
              <a:t>– </a:t>
            </a:r>
            <a:r>
              <a:rPr lang="en-US" dirty="0"/>
              <a:t>The data has no timestamp. It might contain old records which might give a false overview of the current situation. </a:t>
            </a:r>
            <a:endParaRPr lang="en-US" dirty="0" smtClean="0"/>
          </a:p>
          <a:p>
            <a:endParaRPr lang="en-US" dirty="0" smtClean="0"/>
          </a:p>
          <a:p>
            <a:r>
              <a:rPr lang="en-US" dirty="0" smtClean="0"/>
              <a:t>– </a:t>
            </a:r>
            <a:r>
              <a:rPr lang="en-US" dirty="0"/>
              <a:t>The analysis is focused only on the user leaving out potential insights that could be obtained from other aspects like handsets-analysis. </a:t>
            </a:r>
            <a:endParaRPr lang="en-US" dirty="0" smtClean="0"/>
          </a:p>
          <a:p>
            <a:endParaRPr lang="en-US" dirty="0" smtClean="0"/>
          </a:p>
          <a:p>
            <a:r>
              <a:rPr lang="en-US" dirty="0" smtClean="0"/>
              <a:t>– </a:t>
            </a:r>
            <a:r>
              <a:rPr lang="en-US" dirty="0"/>
              <a:t>The call detail record (voice channel) is ignored and more focus is put on data sessions detail record.</a:t>
            </a:r>
          </a:p>
        </p:txBody>
      </p:sp>
    </p:spTree>
    <p:extLst>
      <p:ext uri="{BB962C8B-B14F-4D97-AF65-F5344CB8AC3E}">
        <p14:creationId xmlns:p14="http://schemas.microsoft.com/office/powerpoint/2010/main" val="42195012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620982" y="637458"/>
            <a:ext cx="9439564" cy="5078313"/>
          </a:xfrm>
          <a:prstGeom prst="rect">
            <a:avLst/>
          </a:prstGeom>
          <a:noFill/>
        </p:spPr>
        <p:txBody>
          <a:bodyPr wrap="square" rtlCol="0">
            <a:spAutoFit/>
          </a:bodyPr>
          <a:lstStyle/>
          <a:p>
            <a:r>
              <a:rPr lang="en-US" b="1" dirty="0"/>
              <a:t>Recommendations: </a:t>
            </a:r>
            <a:endParaRPr lang="en-US" b="1" dirty="0" smtClean="0"/>
          </a:p>
          <a:p>
            <a:endParaRPr lang="en-US" b="1" dirty="0" smtClean="0"/>
          </a:p>
          <a:p>
            <a:r>
              <a:rPr lang="en-US" dirty="0" smtClean="0"/>
              <a:t>– </a:t>
            </a:r>
            <a:r>
              <a:rPr lang="en-US" dirty="0"/>
              <a:t>The company has some weaknesses and strengths based on the analysis. It is worth buying with some changes to be made: </a:t>
            </a:r>
            <a:endParaRPr lang="en-US" dirty="0" smtClean="0"/>
          </a:p>
          <a:p>
            <a:endParaRPr lang="en-US" dirty="0" smtClean="0"/>
          </a:p>
          <a:p>
            <a:r>
              <a:rPr lang="en-US" dirty="0" smtClean="0"/>
              <a:t>● </a:t>
            </a:r>
            <a:r>
              <a:rPr lang="en-US" dirty="0"/>
              <a:t>The handset types should be stocked depending on their number of users. </a:t>
            </a:r>
            <a:endParaRPr lang="en-US" dirty="0" smtClean="0"/>
          </a:p>
          <a:p>
            <a:endParaRPr lang="en-US" dirty="0" smtClean="0"/>
          </a:p>
          <a:p>
            <a:r>
              <a:rPr lang="en-US" dirty="0" smtClean="0"/>
              <a:t>● </a:t>
            </a:r>
            <a:r>
              <a:rPr lang="en-US" dirty="0"/>
              <a:t>More gaming handsets should be introduced given that majority of traffic is as a result of games. </a:t>
            </a:r>
            <a:endParaRPr lang="en-US" dirty="0" smtClean="0"/>
          </a:p>
          <a:p>
            <a:endParaRPr lang="en-US" dirty="0" smtClean="0"/>
          </a:p>
          <a:p>
            <a:r>
              <a:rPr lang="en-US" dirty="0" smtClean="0"/>
              <a:t>● </a:t>
            </a:r>
            <a:r>
              <a:rPr lang="en-US" dirty="0"/>
              <a:t>More features should be added to the existing gaming apps to increase sessions traffic. </a:t>
            </a:r>
            <a:endParaRPr lang="en-US" dirty="0" smtClean="0"/>
          </a:p>
          <a:p>
            <a:endParaRPr lang="en-US" dirty="0" smtClean="0"/>
          </a:p>
          <a:p>
            <a:r>
              <a:rPr lang="en-US" dirty="0" smtClean="0"/>
              <a:t>● </a:t>
            </a:r>
            <a:r>
              <a:rPr lang="en-US" dirty="0"/>
              <a:t>Handsets with a wide variety of applications should be introduced to in order to capture the attention of less engaged users. </a:t>
            </a:r>
            <a:endParaRPr lang="en-US" dirty="0" smtClean="0"/>
          </a:p>
          <a:p>
            <a:endParaRPr lang="en-US" dirty="0" smtClean="0"/>
          </a:p>
          <a:p>
            <a:r>
              <a:rPr lang="en-US" dirty="0" smtClean="0"/>
              <a:t>● </a:t>
            </a:r>
            <a:r>
              <a:rPr lang="en-US" dirty="0"/>
              <a:t>Poor performing handsets based on RTT, TP and TCP values should be replaced by the excellent performers.</a:t>
            </a:r>
            <a:endParaRPr lang="en-US" dirty="0" smtClean="0"/>
          </a:p>
        </p:txBody>
      </p:sp>
    </p:spTree>
    <p:extLst>
      <p:ext uri="{BB962C8B-B14F-4D97-AF65-F5344CB8AC3E}">
        <p14:creationId xmlns:p14="http://schemas.microsoft.com/office/powerpoint/2010/main" val="186003727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884217" y="766618"/>
            <a:ext cx="3906982" cy="584775"/>
          </a:xfrm>
          <a:prstGeom prst="rect">
            <a:avLst/>
          </a:prstGeom>
          <a:noFill/>
        </p:spPr>
        <p:txBody>
          <a:bodyPr wrap="square" rtlCol="0">
            <a:spAutoFit/>
          </a:bodyPr>
          <a:lstStyle/>
          <a:p>
            <a:r>
              <a:rPr lang="en-US" sz="3200" dirty="0">
                <a:latin typeface="Arial Black" panose="020B0A04020102020204" pitchFamily="34" charset="0"/>
              </a:rPr>
              <a:t>Chapter - 5</a:t>
            </a:r>
            <a:endParaRPr lang="en-IN" sz="3200" dirty="0">
              <a:latin typeface="Arial Black" panose="020B0A04020102020204" pitchFamily="34" charset="0"/>
            </a:endParaRPr>
          </a:p>
        </p:txBody>
      </p:sp>
      <p:sp>
        <p:nvSpPr>
          <p:cNvPr id="3" name="TextBox 2"/>
          <p:cNvSpPr txBox="1"/>
          <p:nvPr/>
        </p:nvSpPr>
        <p:spPr>
          <a:xfrm>
            <a:off x="2115127" y="1351393"/>
            <a:ext cx="3676072" cy="461665"/>
          </a:xfrm>
          <a:prstGeom prst="rect">
            <a:avLst/>
          </a:prstGeom>
          <a:noFill/>
        </p:spPr>
        <p:txBody>
          <a:bodyPr wrap="square" rtlCol="0">
            <a:spAutoFit/>
          </a:bodyPr>
          <a:lstStyle/>
          <a:p>
            <a:r>
              <a:rPr lang="en-IN" sz="2400" b="1" dirty="0"/>
              <a:t>5. Conclusions:</a:t>
            </a:r>
          </a:p>
        </p:txBody>
      </p:sp>
      <p:sp>
        <p:nvSpPr>
          <p:cNvPr id="4" name="TextBox 3"/>
          <p:cNvSpPr txBox="1"/>
          <p:nvPr/>
        </p:nvSpPr>
        <p:spPr>
          <a:xfrm>
            <a:off x="2233060" y="1742173"/>
            <a:ext cx="8826366" cy="5078313"/>
          </a:xfrm>
          <a:prstGeom prst="rect">
            <a:avLst/>
          </a:prstGeom>
          <a:noFill/>
        </p:spPr>
        <p:txBody>
          <a:bodyPr wrap="square" rtlCol="0">
            <a:spAutoFit/>
          </a:bodyPr>
          <a:lstStyle/>
          <a:p>
            <a:endParaRPr lang="en-US" dirty="0"/>
          </a:p>
          <a:p>
            <a:r>
              <a:rPr lang="en-US" dirty="0"/>
              <a:t>After conducting an extensive analysis of </a:t>
            </a:r>
            <a:r>
              <a:rPr lang="en-US" dirty="0" err="1"/>
              <a:t>TellCo’s</a:t>
            </a:r>
            <a:r>
              <a:rPr lang="en-US" dirty="0"/>
              <a:t> user data, we have identified several key insights and opportunities for growth</a:t>
            </a:r>
            <a:r>
              <a:rPr lang="en-US" dirty="0" smtClean="0"/>
              <a:t>:</a:t>
            </a:r>
          </a:p>
          <a:p>
            <a:endParaRPr lang="en-US" dirty="0"/>
          </a:p>
          <a:p>
            <a:r>
              <a:rPr lang="en-US" b="1" dirty="0" smtClean="0"/>
              <a:t>1.User </a:t>
            </a:r>
            <a:r>
              <a:rPr lang="en-US" b="1" dirty="0"/>
              <a:t>Overview</a:t>
            </a:r>
            <a:r>
              <a:rPr lang="en-US" dirty="0"/>
              <a:t>:</a:t>
            </a:r>
          </a:p>
          <a:p>
            <a:pPr lvl="1"/>
            <a:r>
              <a:rPr lang="en-US" dirty="0"/>
              <a:t>The top 10 handsets and top 3 manufacturers dominate the market. Marketing strategies should target these popular devices to maximize reach.</a:t>
            </a:r>
          </a:p>
          <a:p>
            <a:pPr lvl="1"/>
            <a:r>
              <a:rPr lang="en-US" dirty="0"/>
              <a:t>The aggregated user behavior data highlights significant usage patterns across various applications, providing a clear picture of customer preferences.</a:t>
            </a:r>
          </a:p>
          <a:p>
            <a:r>
              <a:rPr lang="en-US" b="1" dirty="0" smtClean="0"/>
              <a:t>2.User </a:t>
            </a:r>
            <a:r>
              <a:rPr lang="en-US" b="1" dirty="0"/>
              <a:t>Engagement</a:t>
            </a:r>
            <a:r>
              <a:rPr lang="en-US" dirty="0"/>
              <a:t>:</a:t>
            </a:r>
          </a:p>
          <a:p>
            <a:pPr lvl="1"/>
            <a:r>
              <a:rPr lang="en-US" dirty="0"/>
              <a:t>High engagement metrics were observed for users frequently accessing social media, YouTube, and Netflix. Enhancing network resources for these applications could improve user satisfaction and retention.</a:t>
            </a:r>
          </a:p>
          <a:p>
            <a:pPr lvl="1"/>
            <a:r>
              <a:rPr lang="en-US" dirty="0"/>
              <a:t>K-means clustering revealed distinct user segments based on engagement levels, allowing for targeted marketing and resource allocation</a:t>
            </a:r>
            <a:r>
              <a:rPr lang="en-US" dirty="0" smtClean="0"/>
              <a:t>.</a:t>
            </a:r>
            <a:endParaRPr lang="en-US" dirty="0"/>
          </a:p>
        </p:txBody>
      </p:sp>
    </p:spTree>
    <p:extLst>
      <p:ext uri="{BB962C8B-B14F-4D97-AF65-F5344CB8AC3E}">
        <p14:creationId xmlns:p14="http://schemas.microsoft.com/office/powerpoint/2010/main" val="384436978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877439" y="856034"/>
            <a:ext cx="9912484" cy="3139321"/>
          </a:xfrm>
          <a:prstGeom prst="rect">
            <a:avLst/>
          </a:prstGeom>
          <a:noFill/>
        </p:spPr>
        <p:txBody>
          <a:bodyPr wrap="square" rtlCol="0">
            <a:spAutoFit/>
          </a:bodyPr>
          <a:lstStyle/>
          <a:p>
            <a:r>
              <a:rPr lang="en-US" b="1" dirty="0" smtClean="0"/>
              <a:t>3.User </a:t>
            </a:r>
            <a:r>
              <a:rPr lang="en-US" b="1" dirty="0"/>
              <a:t>Experience</a:t>
            </a:r>
            <a:r>
              <a:rPr lang="en-US" dirty="0"/>
              <a:t>:</a:t>
            </a:r>
          </a:p>
          <a:p>
            <a:pPr lvl="1"/>
            <a:r>
              <a:rPr lang="en-US" dirty="0"/>
              <a:t>Average throughput and TCP retransmission rates vary across handset types, indicating potential areas for network optimization.</a:t>
            </a:r>
          </a:p>
          <a:p>
            <a:pPr lvl="1"/>
            <a:r>
              <a:rPr lang="en-US" dirty="0"/>
              <a:t>Clustering users based on experience metrics identified groups with specific needs and challenges, guiding network improvement efforts.</a:t>
            </a:r>
          </a:p>
          <a:p>
            <a:r>
              <a:rPr lang="en-US" b="1" dirty="0" smtClean="0"/>
              <a:t>4.User </a:t>
            </a:r>
            <a:r>
              <a:rPr lang="en-US" b="1" dirty="0"/>
              <a:t>Satisfaction</a:t>
            </a:r>
            <a:r>
              <a:rPr lang="en-US" dirty="0"/>
              <a:t>:</a:t>
            </a:r>
          </a:p>
          <a:p>
            <a:pPr lvl="1"/>
            <a:r>
              <a:rPr lang="en-US" dirty="0"/>
              <a:t>Combining engagement and experience scores provided a comprehensive satisfaction score. The regression model accurately predicted user satisfaction, aiding in proactive service improvements.</a:t>
            </a:r>
          </a:p>
          <a:p>
            <a:pPr lvl="1"/>
            <a:r>
              <a:rPr lang="en-US" dirty="0"/>
              <a:t>Clustering satisfaction scores identified distinct user groups, enabling tailored customer service strategies.</a:t>
            </a:r>
          </a:p>
        </p:txBody>
      </p:sp>
    </p:spTree>
    <p:extLst>
      <p:ext uri="{BB962C8B-B14F-4D97-AF65-F5344CB8AC3E}">
        <p14:creationId xmlns:p14="http://schemas.microsoft.com/office/powerpoint/2010/main" val="39417709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136808" y="1232033"/>
            <a:ext cx="9529011" cy="4247317"/>
          </a:xfrm>
          <a:prstGeom prst="rect">
            <a:avLst/>
          </a:prstGeom>
          <a:noFill/>
        </p:spPr>
        <p:txBody>
          <a:bodyPr wrap="square" rtlCol="0">
            <a:spAutoFit/>
          </a:bodyPr>
          <a:lstStyle/>
          <a:p>
            <a:r>
              <a:rPr lang="en-US" b="1" dirty="0" smtClean="0"/>
              <a:t>3.Exploratory </a:t>
            </a:r>
            <a:r>
              <a:rPr lang="en-US" b="1" dirty="0"/>
              <a:t>Data Analysis (EDA)</a:t>
            </a:r>
            <a:r>
              <a:rPr lang="en-US" dirty="0"/>
              <a:t>: Analyzing the dataset to identify key features, uncover patterns, and visualize trends that impact house prices</a:t>
            </a:r>
            <a:r>
              <a:rPr lang="en-US" dirty="0" smtClean="0"/>
              <a:t>.</a:t>
            </a:r>
          </a:p>
          <a:p>
            <a:endParaRPr lang="en-US" dirty="0"/>
          </a:p>
          <a:p>
            <a:endParaRPr lang="en-US" dirty="0"/>
          </a:p>
          <a:p>
            <a:r>
              <a:rPr lang="en-US" b="1" dirty="0" smtClean="0"/>
              <a:t>4.Feature </a:t>
            </a:r>
            <a:r>
              <a:rPr lang="en-US" b="1" dirty="0"/>
              <a:t>Engineering</a:t>
            </a:r>
            <a:r>
              <a:rPr lang="en-US" dirty="0"/>
              <a:t>: Creating new features based on domain knowledge and statistical methods to enhance the predictive power of the model</a:t>
            </a:r>
            <a:r>
              <a:rPr lang="en-US" dirty="0" smtClean="0"/>
              <a:t>.</a:t>
            </a:r>
          </a:p>
          <a:p>
            <a:endParaRPr lang="en-US" dirty="0"/>
          </a:p>
          <a:p>
            <a:endParaRPr lang="en-US" dirty="0"/>
          </a:p>
          <a:p>
            <a:r>
              <a:rPr lang="en-US" b="1" dirty="0" smtClean="0"/>
              <a:t>5.Model </a:t>
            </a:r>
            <a:r>
              <a:rPr lang="en-US" b="1" dirty="0"/>
              <a:t>Development and Evaluation</a:t>
            </a:r>
            <a:r>
              <a:rPr lang="en-US" dirty="0"/>
              <a:t>: Building, training, and evaluating several machine learning models, including linear regression, decision trees, and random forests, to identify the best-performing model</a:t>
            </a:r>
            <a:r>
              <a:rPr lang="en-US" dirty="0" smtClean="0"/>
              <a:t>.</a:t>
            </a:r>
          </a:p>
          <a:p>
            <a:endParaRPr lang="en-US" dirty="0"/>
          </a:p>
          <a:p>
            <a:endParaRPr lang="en-US" dirty="0"/>
          </a:p>
          <a:p>
            <a:r>
              <a:rPr lang="en-US" b="1" dirty="0" smtClean="0"/>
              <a:t>6.Model </a:t>
            </a:r>
            <a:r>
              <a:rPr lang="en-US" b="1" dirty="0"/>
              <a:t>Deployment</a:t>
            </a:r>
            <a:r>
              <a:rPr lang="en-US" dirty="0"/>
              <a:t>: Developing a user-friendly web application using </a:t>
            </a:r>
            <a:r>
              <a:rPr lang="en-US" dirty="0" err="1" smtClean="0"/>
              <a:t>Streamlit</a:t>
            </a:r>
            <a:r>
              <a:rPr lang="en-US" dirty="0" smtClean="0"/>
              <a:t> </a:t>
            </a:r>
            <a:r>
              <a:rPr lang="en-US" dirty="0"/>
              <a:t>to make the prediction model accessible for </a:t>
            </a:r>
            <a:r>
              <a:rPr lang="en-US" dirty="0" smtClean="0"/>
              <a:t> user </a:t>
            </a:r>
            <a:r>
              <a:rPr lang="en-US" dirty="0" err="1" smtClean="0"/>
              <a:t>behaviour</a:t>
            </a:r>
            <a:r>
              <a:rPr lang="en-US" dirty="0" smtClean="0"/>
              <a:t> </a:t>
            </a:r>
            <a:r>
              <a:rPr lang="en-US" dirty="0"/>
              <a:t>estimation.</a:t>
            </a:r>
          </a:p>
        </p:txBody>
      </p:sp>
    </p:spTree>
    <p:extLst>
      <p:ext uri="{BB962C8B-B14F-4D97-AF65-F5344CB8AC3E}">
        <p14:creationId xmlns:p14="http://schemas.microsoft.com/office/powerpoint/2010/main" val="13887259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847273" y="708239"/>
            <a:ext cx="3398981" cy="584775"/>
          </a:xfrm>
          <a:prstGeom prst="rect">
            <a:avLst/>
          </a:prstGeom>
          <a:noFill/>
        </p:spPr>
        <p:txBody>
          <a:bodyPr wrap="square" rtlCol="0">
            <a:spAutoFit/>
          </a:bodyPr>
          <a:lstStyle/>
          <a:p>
            <a:r>
              <a:rPr lang="en-US" sz="3200" dirty="0">
                <a:latin typeface="Arial Black" panose="020B0A04020102020204" pitchFamily="34" charset="0"/>
              </a:rPr>
              <a:t>Chapter - 3</a:t>
            </a:r>
            <a:endParaRPr lang="en-IN" sz="3200" dirty="0">
              <a:latin typeface="Arial Black" panose="020B0A04020102020204" pitchFamily="34" charset="0"/>
            </a:endParaRPr>
          </a:p>
        </p:txBody>
      </p:sp>
      <p:sp>
        <p:nvSpPr>
          <p:cNvPr id="3" name="TextBox 2"/>
          <p:cNvSpPr txBox="1"/>
          <p:nvPr/>
        </p:nvSpPr>
        <p:spPr>
          <a:xfrm>
            <a:off x="1847273" y="1293014"/>
            <a:ext cx="2733963" cy="461665"/>
          </a:xfrm>
          <a:prstGeom prst="rect">
            <a:avLst/>
          </a:prstGeom>
          <a:noFill/>
        </p:spPr>
        <p:txBody>
          <a:bodyPr wrap="square" rtlCol="0">
            <a:spAutoFit/>
          </a:bodyPr>
          <a:lstStyle/>
          <a:p>
            <a:pPr lvl="0"/>
            <a:r>
              <a:rPr lang="en-IN" sz="2400" b="1" dirty="0"/>
              <a:t>3. Methods</a:t>
            </a:r>
          </a:p>
        </p:txBody>
      </p:sp>
      <p:sp>
        <p:nvSpPr>
          <p:cNvPr id="6" name="TextBox 5"/>
          <p:cNvSpPr txBox="1"/>
          <p:nvPr/>
        </p:nvSpPr>
        <p:spPr>
          <a:xfrm>
            <a:off x="2309090" y="1877789"/>
            <a:ext cx="2964873" cy="369332"/>
          </a:xfrm>
          <a:prstGeom prst="rect">
            <a:avLst/>
          </a:prstGeom>
          <a:noFill/>
        </p:spPr>
        <p:txBody>
          <a:bodyPr wrap="square" rtlCol="0">
            <a:spAutoFit/>
          </a:bodyPr>
          <a:lstStyle/>
          <a:p>
            <a:r>
              <a:rPr lang="en-IN" dirty="0" smtClean="0">
                <a:latin typeface="Arial Black" panose="020B0A04020102020204" pitchFamily="34" charset="0"/>
              </a:rPr>
              <a:t>(</a:t>
            </a:r>
            <a:r>
              <a:rPr lang="en-IN" dirty="0" err="1" smtClean="0">
                <a:latin typeface="Arial Black" panose="020B0A04020102020204" pitchFamily="34" charset="0"/>
              </a:rPr>
              <a:t>i</a:t>
            </a:r>
            <a:r>
              <a:rPr lang="en-IN" dirty="0" smtClean="0">
                <a:latin typeface="Arial Black" panose="020B0A04020102020204" pitchFamily="34" charset="0"/>
              </a:rPr>
              <a:t>).  Loading </a:t>
            </a:r>
            <a:r>
              <a:rPr lang="en-IN" dirty="0">
                <a:latin typeface="Arial Black" panose="020B0A04020102020204" pitchFamily="34" charset="0"/>
              </a:rPr>
              <a:t>the </a:t>
            </a:r>
            <a:r>
              <a:rPr lang="en-IN" dirty="0" smtClean="0">
                <a:latin typeface="Arial Black" panose="020B0A04020102020204" pitchFamily="34" charset="0"/>
              </a:rPr>
              <a:t>Data:</a:t>
            </a:r>
            <a:endParaRPr lang="en-IN" dirty="0">
              <a:latin typeface="Arial Black" panose="020B0A04020102020204" pitchFamily="34" charset="0"/>
            </a:endParaRPr>
          </a:p>
        </p:txBody>
      </p:sp>
      <p:sp>
        <p:nvSpPr>
          <p:cNvPr id="7" name="TextBox 6"/>
          <p:cNvSpPr txBox="1"/>
          <p:nvPr/>
        </p:nvSpPr>
        <p:spPr>
          <a:xfrm>
            <a:off x="2946400" y="2370231"/>
            <a:ext cx="8866909" cy="923330"/>
          </a:xfrm>
          <a:prstGeom prst="rect">
            <a:avLst/>
          </a:prstGeom>
          <a:noFill/>
        </p:spPr>
        <p:txBody>
          <a:bodyPr wrap="square" rtlCol="0">
            <a:spAutoFit/>
          </a:bodyPr>
          <a:lstStyle/>
          <a:p>
            <a:r>
              <a:rPr lang="en-US" dirty="0"/>
              <a:t>To load the real estate pricing dataset into a Pandas </a:t>
            </a:r>
            <a:r>
              <a:rPr lang="en-US" dirty="0" err="1"/>
              <a:t>DataFrame</a:t>
            </a:r>
            <a:r>
              <a:rPr lang="en-US" dirty="0"/>
              <a:t>, Load the dataset provided in a CSV or Excel format into a Pandas </a:t>
            </a:r>
            <a:r>
              <a:rPr lang="en-US" dirty="0" err="1"/>
              <a:t>DataFrame</a:t>
            </a:r>
            <a:r>
              <a:rPr lang="en-US" dirty="0"/>
              <a:t> to facilitate easy manipulation and analysis</a:t>
            </a:r>
            <a:r>
              <a:rPr lang="en-US" dirty="0" smtClean="0"/>
              <a:t>. Using </a:t>
            </a:r>
            <a:r>
              <a:rPr lang="en-IN" dirty="0" smtClean="0"/>
              <a:t>Python  </a:t>
            </a:r>
            <a:r>
              <a:rPr lang="en-IN" dirty="0"/>
              <a:t>Pandas </a:t>
            </a:r>
            <a:r>
              <a:rPr lang="en-IN" dirty="0" smtClean="0"/>
              <a:t>Library.</a:t>
            </a:r>
            <a:endParaRPr lang="en-IN" dirty="0"/>
          </a:p>
        </p:txBody>
      </p:sp>
      <p:pic>
        <p:nvPicPr>
          <p:cNvPr id="4" name="Picture 3"/>
          <p:cNvPicPr>
            <a:picLocks noChangeAspect="1"/>
          </p:cNvPicPr>
          <p:nvPr/>
        </p:nvPicPr>
        <p:blipFill>
          <a:blip r:embed="rId2"/>
          <a:stretch>
            <a:fillRect/>
          </a:stretch>
        </p:blipFill>
        <p:spPr>
          <a:xfrm>
            <a:off x="1875565" y="3318715"/>
            <a:ext cx="8944719" cy="1665468"/>
          </a:xfrm>
          <a:prstGeom prst="rect">
            <a:avLst/>
          </a:prstGeom>
        </p:spPr>
      </p:pic>
      <p:pic>
        <p:nvPicPr>
          <p:cNvPr id="8" name="Picture 7"/>
          <p:cNvPicPr>
            <a:picLocks noChangeAspect="1"/>
          </p:cNvPicPr>
          <p:nvPr/>
        </p:nvPicPr>
        <p:blipFill>
          <a:blip r:embed="rId3"/>
          <a:stretch>
            <a:fillRect/>
          </a:stretch>
        </p:blipFill>
        <p:spPr>
          <a:xfrm>
            <a:off x="1875565" y="4953306"/>
            <a:ext cx="8979361" cy="1904694"/>
          </a:xfrm>
          <a:prstGeom prst="rect">
            <a:avLst/>
          </a:prstGeom>
        </p:spPr>
      </p:pic>
    </p:spTree>
    <p:extLst>
      <p:ext uri="{BB962C8B-B14F-4D97-AF65-F5344CB8AC3E}">
        <p14:creationId xmlns:p14="http://schemas.microsoft.com/office/powerpoint/2010/main" val="2158565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2387" y="60078"/>
            <a:ext cx="4119418" cy="461665"/>
          </a:xfrm>
          <a:prstGeom prst="rect">
            <a:avLst/>
          </a:prstGeom>
          <a:noFill/>
        </p:spPr>
        <p:txBody>
          <a:bodyPr wrap="square" rtlCol="0">
            <a:spAutoFit/>
          </a:bodyPr>
          <a:lstStyle/>
          <a:p>
            <a:r>
              <a:rPr lang="en-IN" sz="2400" dirty="0">
                <a:latin typeface="Arial Black" panose="020B0A04020102020204" pitchFamily="34" charset="0"/>
              </a:rPr>
              <a:t>(</a:t>
            </a:r>
            <a:r>
              <a:rPr lang="en-IN" sz="2400" dirty="0" smtClean="0">
                <a:latin typeface="Arial Black" panose="020B0A04020102020204" pitchFamily="34" charset="0"/>
              </a:rPr>
              <a:t>ii).</a:t>
            </a:r>
            <a:r>
              <a:rPr lang="en-IN" dirty="0" smtClean="0">
                <a:latin typeface="Arial Black" panose="020B0A04020102020204" pitchFamily="34" charset="0"/>
              </a:rPr>
              <a:t> </a:t>
            </a:r>
            <a:r>
              <a:rPr lang="en-IN" sz="2400" dirty="0">
                <a:latin typeface="Arial Black" panose="020B0A04020102020204" pitchFamily="34" charset="0"/>
              </a:rPr>
              <a:t>Cleaning the Data:</a:t>
            </a:r>
          </a:p>
        </p:txBody>
      </p:sp>
      <p:sp>
        <p:nvSpPr>
          <p:cNvPr id="3" name="TextBox 2"/>
          <p:cNvSpPr txBox="1"/>
          <p:nvPr/>
        </p:nvSpPr>
        <p:spPr>
          <a:xfrm>
            <a:off x="452387" y="521743"/>
            <a:ext cx="10123248" cy="1200329"/>
          </a:xfrm>
          <a:prstGeom prst="rect">
            <a:avLst/>
          </a:prstGeom>
          <a:noFill/>
        </p:spPr>
        <p:txBody>
          <a:bodyPr wrap="square" rtlCol="0">
            <a:spAutoFit/>
          </a:bodyPr>
          <a:lstStyle/>
          <a:p>
            <a:r>
              <a:rPr lang="en-US" dirty="0"/>
              <a:t>Cleaning the data is an essential step in the data analysis process, particularly for User Analytics in the Telecommunication Industry - Overview</a:t>
            </a:r>
            <a:r>
              <a:rPr lang="en-US" dirty="0" smtClean="0"/>
              <a:t>. </a:t>
            </a:r>
            <a:r>
              <a:rPr lang="en-US" dirty="0"/>
              <a:t>It involves preparing the dataset by addressing missing values, removing duplicate entries, and fixing any anomalies or inconsistencies. This ensures that the data is accurate and reliable for further analysis.</a:t>
            </a:r>
            <a:endParaRPr lang="en-IN" dirty="0"/>
          </a:p>
        </p:txBody>
      </p:sp>
      <p:sp>
        <p:nvSpPr>
          <p:cNvPr id="4" name="TextBox 3"/>
          <p:cNvSpPr txBox="1"/>
          <p:nvPr/>
        </p:nvSpPr>
        <p:spPr>
          <a:xfrm>
            <a:off x="452387" y="1722072"/>
            <a:ext cx="4341091" cy="369332"/>
          </a:xfrm>
          <a:prstGeom prst="rect">
            <a:avLst/>
          </a:prstGeom>
          <a:noFill/>
        </p:spPr>
        <p:txBody>
          <a:bodyPr wrap="square" rtlCol="0">
            <a:spAutoFit/>
          </a:bodyPr>
          <a:lstStyle/>
          <a:p>
            <a:r>
              <a:rPr lang="en-IN" dirty="0" smtClean="0">
                <a:latin typeface="Arial Black" panose="020B0A04020102020204" pitchFamily="34" charset="0"/>
              </a:rPr>
              <a:t>(</a:t>
            </a:r>
            <a:r>
              <a:rPr lang="en-IN" dirty="0">
                <a:latin typeface="Arial Black" panose="020B0A04020102020204" pitchFamily="34" charset="0"/>
              </a:rPr>
              <a:t>a</a:t>
            </a:r>
            <a:r>
              <a:rPr lang="en-IN" dirty="0" smtClean="0">
                <a:latin typeface="Arial Black" panose="020B0A04020102020204" pitchFamily="34" charset="0"/>
              </a:rPr>
              <a:t>). </a:t>
            </a:r>
            <a:r>
              <a:rPr lang="en-IN" b="1" dirty="0">
                <a:latin typeface="Arial Black" panose="020B0A04020102020204" pitchFamily="34" charset="0"/>
              </a:rPr>
              <a:t>Handling Missing Values</a:t>
            </a:r>
            <a:r>
              <a:rPr lang="en-IN" dirty="0">
                <a:latin typeface="Arial Black" panose="020B0A04020102020204" pitchFamily="34" charset="0"/>
              </a:rPr>
              <a:t>: </a:t>
            </a:r>
          </a:p>
        </p:txBody>
      </p:sp>
      <p:sp>
        <p:nvSpPr>
          <p:cNvPr id="6" name="TextBox 5"/>
          <p:cNvSpPr txBox="1"/>
          <p:nvPr/>
        </p:nvSpPr>
        <p:spPr>
          <a:xfrm flipH="1">
            <a:off x="452387" y="2116738"/>
            <a:ext cx="10834448" cy="2031325"/>
          </a:xfrm>
          <a:prstGeom prst="rect">
            <a:avLst/>
          </a:prstGeom>
          <a:noFill/>
        </p:spPr>
        <p:txBody>
          <a:bodyPr wrap="square" rtlCol="0">
            <a:spAutoFit/>
          </a:bodyPr>
          <a:lstStyle/>
          <a:p>
            <a:r>
              <a:rPr lang="en-US" dirty="0"/>
              <a:t>Missing values can occur due to various reasons such as data entry errors or incomplete records. To handle missing values, you can</a:t>
            </a:r>
            <a:r>
              <a:rPr lang="en-US" dirty="0" smtClean="0"/>
              <a:t>:</a:t>
            </a:r>
          </a:p>
          <a:p>
            <a:pPr marL="285750" indent="-285750">
              <a:buFont typeface="Arial" panose="020B0604020202020204" pitchFamily="34" charset="0"/>
              <a:buChar char="•"/>
            </a:pPr>
            <a:r>
              <a:rPr lang="en-US" dirty="0" smtClean="0"/>
              <a:t>Use </a:t>
            </a:r>
            <a:r>
              <a:rPr lang="en-US" dirty="0" err="1" smtClean="0"/>
              <a:t>isnull</a:t>
            </a:r>
            <a:r>
              <a:rPr lang="en-US" dirty="0" smtClean="0"/>
              <a:t>()  </a:t>
            </a:r>
            <a:r>
              <a:rPr lang="en-US" dirty="0"/>
              <a:t>method to identify missing values in the dataset</a:t>
            </a:r>
            <a:r>
              <a:rPr lang="en-US" dirty="0" smtClean="0"/>
              <a:t>.</a:t>
            </a:r>
          </a:p>
          <a:p>
            <a:pPr marL="285750" indent="-285750">
              <a:buFont typeface="Arial" panose="020B0604020202020204" pitchFamily="34" charset="0"/>
              <a:buChar char="•"/>
            </a:pPr>
            <a:r>
              <a:rPr lang="en-US" dirty="0"/>
              <a:t>Use </a:t>
            </a:r>
            <a:r>
              <a:rPr lang="en-US" dirty="0" err="1" smtClean="0"/>
              <a:t>fillna</a:t>
            </a:r>
            <a:r>
              <a:rPr lang="en-US" dirty="0" smtClean="0"/>
              <a:t>() </a:t>
            </a:r>
            <a:r>
              <a:rPr lang="en-US" dirty="0"/>
              <a:t>method to replace missing values with appropriate values, such as the mean, median, or mode of the column</a:t>
            </a:r>
            <a:r>
              <a:rPr lang="en-US" dirty="0" smtClean="0"/>
              <a:t>.</a:t>
            </a:r>
          </a:p>
          <a:p>
            <a:pPr marL="285750" indent="-285750">
              <a:buFont typeface="Arial" panose="020B0604020202020204" pitchFamily="34" charset="0"/>
              <a:buChar char="•"/>
            </a:pPr>
            <a:r>
              <a:rPr lang="en-US" dirty="0"/>
              <a:t>Alternatively, you can use the </a:t>
            </a:r>
            <a:r>
              <a:rPr lang="en-US" dirty="0" err="1" smtClean="0"/>
              <a:t>dropna</a:t>
            </a:r>
            <a:r>
              <a:rPr lang="en-US" dirty="0" smtClean="0"/>
              <a:t>() </a:t>
            </a:r>
            <a:r>
              <a:rPr lang="en-US" dirty="0"/>
              <a:t>method to remove rows with missing values if they are not critical for your analysis.</a:t>
            </a:r>
            <a:endParaRPr lang="en-IN" dirty="0"/>
          </a:p>
        </p:txBody>
      </p:sp>
      <p:pic>
        <p:nvPicPr>
          <p:cNvPr id="5" name="Picture 4"/>
          <p:cNvPicPr>
            <a:picLocks noChangeAspect="1"/>
          </p:cNvPicPr>
          <p:nvPr/>
        </p:nvPicPr>
        <p:blipFill>
          <a:blip r:embed="rId2"/>
          <a:stretch>
            <a:fillRect/>
          </a:stretch>
        </p:blipFill>
        <p:spPr>
          <a:xfrm>
            <a:off x="452387" y="4148062"/>
            <a:ext cx="10123248" cy="2709937"/>
          </a:xfrm>
          <a:prstGeom prst="rect">
            <a:avLst/>
          </a:prstGeom>
        </p:spPr>
      </p:pic>
    </p:spTree>
    <p:extLst>
      <p:ext uri="{BB962C8B-B14F-4D97-AF65-F5344CB8AC3E}">
        <p14:creationId xmlns:p14="http://schemas.microsoft.com/office/powerpoint/2010/main" val="16677971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874982" y="794328"/>
            <a:ext cx="3953163" cy="400110"/>
          </a:xfrm>
          <a:prstGeom prst="rect">
            <a:avLst/>
          </a:prstGeom>
          <a:noFill/>
        </p:spPr>
        <p:txBody>
          <a:bodyPr wrap="square" rtlCol="0">
            <a:spAutoFit/>
          </a:bodyPr>
          <a:lstStyle/>
          <a:p>
            <a:r>
              <a:rPr lang="en-IN" sz="2000" dirty="0" smtClean="0">
                <a:latin typeface="Arial Black" panose="020B0A04020102020204" pitchFamily="34" charset="0"/>
              </a:rPr>
              <a:t>(b). </a:t>
            </a:r>
            <a:r>
              <a:rPr lang="en-IN" sz="2000" b="1" dirty="0">
                <a:latin typeface="Arial Black" panose="020B0A04020102020204" pitchFamily="34" charset="0"/>
              </a:rPr>
              <a:t>Removing Duplicates</a:t>
            </a:r>
            <a:r>
              <a:rPr lang="en-IN" sz="2000" dirty="0">
                <a:latin typeface="Arial Black" panose="020B0A04020102020204" pitchFamily="34" charset="0"/>
              </a:rPr>
              <a:t>:</a:t>
            </a:r>
            <a:r>
              <a:rPr lang="en-IN" sz="2000" dirty="0" smtClean="0">
                <a:latin typeface="Arial Black" panose="020B0A04020102020204" pitchFamily="34" charset="0"/>
              </a:rPr>
              <a:t> </a:t>
            </a:r>
            <a:endParaRPr lang="en-IN" sz="2000" dirty="0">
              <a:latin typeface="Arial Black" panose="020B0A04020102020204" pitchFamily="34" charset="0"/>
            </a:endParaRPr>
          </a:p>
        </p:txBody>
      </p:sp>
      <p:sp>
        <p:nvSpPr>
          <p:cNvPr id="3" name="TextBox 2"/>
          <p:cNvSpPr txBox="1"/>
          <p:nvPr/>
        </p:nvSpPr>
        <p:spPr>
          <a:xfrm>
            <a:off x="2586182" y="1394691"/>
            <a:ext cx="9199418" cy="2031325"/>
          </a:xfrm>
          <a:prstGeom prst="rect">
            <a:avLst/>
          </a:prstGeom>
          <a:noFill/>
        </p:spPr>
        <p:txBody>
          <a:bodyPr wrap="square" rtlCol="0">
            <a:spAutoFit/>
          </a:bodyPr>
          <a:lstStyle/>
          <a:p>
            <a:r>
              <a:rPr lang="en-US" dirty="0"/>
              <a:t>Duplicate entries can skew the analysis results. To remove duplicates, you can</a:t>
            </a:r>
            <a:r>
              <a:rPr lang="en-US" dirty="0" smtClean="0"/>
              <a:t>:</a:t>
            </a:r>
          </a:p>
          <a:p>
            <a:endParaRPr lang="en-US" dirty="0" smtClean="0"/>
          </a:p>
          <a:p>
            <a:pPr marL="285750" indent="-285750">
              <a:buFont typeface="Arial" panose="020B0604020202020204" pitchFamily="34" charset="0"/>
              <a:buChar char="•"/>
            </a:pPr>
            <a:r>
              <a:rPr lang="en-IN" dirty="0" smtClean="0"/>
              <a:t>Use the duplicated() </a:t>
            </a:r>
            <a:r>
              <a:rPr lang="en-US" dirty="0"/>
              <a:t>method to identify duplicate rows in the dataset</a:t>
            </a:r>
            <a:r>
              <a:rPr lang="en-US" dirty="0" smtClean="0"/>
              <a:t>.</a:t>
            </a:r>
          </a:p>
          <a:p>
            <a:pPr marL="285750" indent="-285750">
              <a:buFont typeface="Arial" panose="020B0604020202020204" pitchFamily="34" charset="0"/>
              <a:buChar char="•"/>
            </a:pPr>
            <a:r>
              <a:rPr lang="en-IN" dirty="0"/>
              <a:t>Use </a:t>
            </a:r>
            <a:r>
              <a:rPr lang="en-IN" dirty="0" smtClean="0"/>
              <a:t>the </a:t>
            </a:r>
            <a:r>
              <a:rPr lang="en-IN" dirty="0" err="1" smtClean="0"/>
              <a:t>drop_duplicated</a:t>
            </a:r>
            <a:r>
              <a:rPr lang="en-IN" dirty="0"/>
              <a:t>()</a:t>
            </a:r>
            <a:r>
              <a:rPr lang="en-IN" dirty="0" smtClean="0"/>
              <a:t> </a:t>
            </a:r>
            <a:r>
              <a:rPr lang="en-US" dirty="0"/>
              <a:t>method to remove duplicate rows and keep only unique entries.</a:t>
            </a:r>
            <a:endParaRPr lang="en-US" dirty="0" smtClean="0"/>
          </a:p>
          <a:p>
            <a:endParaRPr lang="en-US" dirty="0" smtClean="0"/>
          </a:p>
          <a:p>
            <a:endParaRPr lang="en-IN" dirty="0"/>
          </a:p>
        </p:txBody>
      </p:sp>
      <p:pic>
        <p:nvPicPr>
          <p:cNvPr id="4" name="Picture 3"/>
          <p:cNvPicPr>
            <a:picLocks noChangeAspect="1"/>
          </p:cNvPicPr>
          <p:nvPr/>
        </p:nvPicPr>
        <p:blipFill>
          <a:blip r:embed="rId2"/>
          <a:stretch>
            <a:fillRect/>
          </a:stretch>
        </p:blipFill>
        <p:spPr>
          <a:xfrm>
            <a:off x="2451428" y="3324945"/>
            <a:ext cx="8694626" cy="1276416"/>
          </a:xfrm>
          <a:prstGeom prst="rect">
            <a:avLst/>
          </a:prstGeom>
        </p:spPr>
      </p:pic>
    </p:spTree>
    <p:extLst>
      <p:ext uri="{BB962C8B-B14F-4D97-AF65-F5344CB8AC3E}">
        <p14:creationId xmlns:p14="http://schemas.microsoft.com/office/powerpoint/2010/main" val="40072358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42172" y="287552"/>
            <a:ext cx="5207267" cy="954107"/>
          </a:xfrm>
          <a:prstGeom prst="rect">
            <a:avLst/>
          </a:prstGeom>
          <a:noFill/>
        </p:spPr>
        <p:txBody>
          <a:bodyPr wrap="square" rtlCol="0">
            <a:spAutoFit/>
          </a:bodyPr>
          <a:lstStyle/>
          <a:p>
            <a:r>
              <a:rPr lang="en-IN" sz="2800" b="1" dirty="0"/>
              <a:t>Task 1 - User Overview Analysis</a:t>
            </a:r>
          </a:p>
        </p:txBody>
      </p:sp>
      <p:sp>
        <p:nvSpPr>
          <p:cNvPr id="5" name="TextBox 4"/>
          <p:cNvSpPr txBox="1"/>
          <p:nvPr/>
        </p:nvSpPr>
        <p:spPr>
          <a:xfrm>
            <a:off x="1848050" y="1241659"/>
            <a:ext cx="8325853" cy="646331"/>
          </a:xfrm>
          <a:prstGeom prst="rect">
            <a:avLst/>
          </a:prstGeom>
          <a:noFill/>
        </p:spPr>
        <p:txBody>
          <a:bodyPr wrap="square" rtlCol="0">
            <a:spAutoFit/>
          </a:bodyPr>
          <a:lstStyle/>
          <a:p>
            <a:r>
              <a:rPr lang="en-US" b="1" dirty="0"/>
              <a:t>1. Identify the top 10 handsets used by the customers:</a:t>
            </a:r>
          </a:p>
          <a:p>
            <a:endParaRPr lang="en-IN" dirty="0"/>
          </a:p>
        </p:txBody>
      </p:sp>
      <p:pic>
        <p:nvPicPr>
          <p:cNvPr id="6" name="Picture 5"/>
          <p:cNvPicPr>
            <a:picLocks noChangeAspect="1"/>
          </p:cNvPicPr>
          <p:nvPr/>
        </p:nvPicPr>
        <p:blipFill>
          <a:blip r:embed="rId2"/>
          <a:stretch>
            <a:fillRect/>
          </a:stretch>
        </p:blipFill>
        <p:spPr>
          <a:xfrm>
            <a:off x="77002" y="1674314"/>
            <a:ext cx="5592278" cy="5183686"/>
          </a:xfrm>
          <a:prstGeom prst="rect">
            <a:avLst/>
          </a:prstGeom>
        </p:spPr>
      </p:pic>
      <p:pic>
        <p:nvPicPr>
          <p:cNvPr id="7" name="Picture 6"/>
          <p:cNvPicPr>
            <a:picLocks noChangeAspect="1"/>
          </p:cNvPicPr>
          <p:nvPr/>
        </p:nvPicPr>
        <p:blipFill>
          <a:blip r:embed="rId3"/>
          <a:stretch>
            <a:fillRect/>
          </a:stretch>
        </p:blipFill>
        <p:spPr>
          <a:xfrm>
            <a:off x="5669280" y="1674314"/>
            <a:ext cx="6429676" cy="5183686"/>
          </a:xfrm>
          <a:prstGeom prst="rect">
            <a:avLst/>
          </a:prstGeom>
        </p:spPr>
      </p:pic>
    </p:spTree>
    <p:extLst>
      <p:ext uri="{BB962C8B-B14F-4D97-AF65-F5344CB8AC3E}">
        <p14:creationId xmlns:p14="http://schemas.microsoft.com/office/powerpoint/2010/main" val="1643615368"/>
      </p:ext>
    </p:extLst>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docProps/app.xml><?xml version="1.0" encoding="utf-8"?>
<Properties xmlns="http://schemas.openxmlformats.org/officeDocument/2006/extended-properties" xmlns:vt="http://schemas.openxmlformats.org/officeDocument/2006/docPropsVTypes">
  <Template>Wisp</Template>
  <TotalTime>839</TotalTime>
  <Words>1764</Words>
  <Application>Microsoft Office PowerPoint</Application>
  <PresentationFormat>Widescreen</PresentationFormat>
  <Paragraphs>123</Paragraphs>
  <Slides>47</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47</vt:i4>
      </vt:variant>
    </vt:vector>
  </HeadingPairs>
  <TitlesOfParts>
    <vt:vector size="53" baseType="lpstr">
      <vt:lpstr>Algerian</vt:lpstr>
      <vt:lpstr>Arial</vt:lpstr>
      <vt:lpstr>Arial Black</vt:lpstr>
      <vt:lpstr>Century Gothic</vt:lpstr>
      <vt:lpstr>Wingdings 3</vt:lpstr>
      <vt:lpstr>Wisp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Hp</dc:creator>
  <cp:lastModifiedBy>Hp</cp:lastModifiedBy>
  <cp:revision>66</cp:revision>
  <dcterms:created xsi:type="dcterms:W3CDTF">2024-02-14T06:38:32Z</dcterms:created>
  <dcterms:modified xsi:type="dcterms:W3CDTF">2024-08-25T12:35:42Z</dcterms:modified>
</cp:coreProperties>
</file>